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9" r:id="rId1"/>
    <p:sldMasterId id="2147483692" r:id="rId2"/>
  </p:sldMasterIdLst>
  <p:notesMasterIdLst>
    <p:notesMasterId r:id="rId13"/>
  </p:notesMasterIdLst>
  <p:handoutMasterIdLst>
    <p:handoutMasterId r:id="rId14"/>
  </p:handoutMasterIdLst>
  <p:sldIdLst>
    <p:sldId id="330" r:id="rId3"/>
    <p:sldId id="339" r:id="rId4"/>
    <p:sldId id="347" r:id="rId5"/>
    <p:sldId id="348" r:id="rId6"/>
    <p:sldId id="349" r:id="rId7"/>
    <p:sldId id="350" r:id="rId8"/>
    <p:sldId id="331" r:id="rId9"/>
    <p:sldId id="335" r:id="rId10"/>
    <p:sldId id="336" r:id="rId11"/>
    <p:sldId id="346" r:id="rId1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634"/>
    <a:srgbClr val="259D56"/>
    <a:srgbClr val="E7E7E7"/>
    <a:srgbClr val="3F3533"/>
    <a:srgbClr val="413936"/>
    <a:srgbClr val="CDA46F"/>
    <a:srgbClr val="39404A"/>
    <a:srgbClr val="9D8368"/>
    <a:srgbClr val="EB234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5" autoAdjust="0"/>
    <p:restoredTop sz="96370" autoAdjust="0"/>
  </p:normalViewPr>
  <p:slideViewPr>
    <p:cSldViewPr snapToGrid="0" showGuides="1">
      <p:cViewPr varScale="1">
        <p:scale>
          <a:sx n="136" d="100"/>
          <a:sy n="136" d="100"/>
        </p:scale>
        <p:origin x="-150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3"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DDCC7D9-4B34-4F85-9DAE-2C3C476C1C5D}"/>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209C2724-FF66-4AEC-986C-F1ECF4911BC9}"/>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A763208-4D5B-44C4-A045-6495A8B44929}" type="datetimeFigureOut">
              <a:rPr lang="en-US" smtClean="0"/>
              <a:pPr/>
              <a:t>25/10/20</a:t>
            </a:fld>
            <a:endParaRPr lang="en-US" dirty="0"/>
          </a:p>
        </p:txBody>
      </p:sp>
      <p:sp>
        <p:nvSpPr>
          <p:cNvPr id="4" name="Footer Placeholder 3">
            <a:extLst>
              <a:ext uri="{FF2B5EF4-FFF2-40B4-BE49-F238E27FC236}">
                <a16:creationId xmlns:a16="http://schemas.microsoft.com/office/drawing/2014/main" xmlns="" id="{85C0D9D7-F7F2-409A-89D5-542D106E9AED}"/>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6E35BE0-0675-46A0-81BD-572D42AE4E74}"/>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1A1B75-E75A-491C-95D1-D70845B2433F}" type="slidenum">
              <a:rPr lang="en-US" smtClean="0"/>
              <a:pPr/>
              <a:t>‹Nr.›</a:t>
            </a:fld>
            <a:endParaRPr lang="en-US" dirty="0"/>
          </a:p>
        </p:txBody>
      </p:sp>
    </p:spTree>
    <p:extLst>
      <p:ext uri="{BB962C8B-B14F-4D97-AF65-F5344CB8AC3E}">
        <p14:creationId xmlns:p14="http://schemas.microsoft.com/office/powerpoint/2010/main" val="2411924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389243F-B1BB-4202-BD78-416ACA555174}" type="datetimeFigureOut">
              <a:rPr lang="en-US" smtClean="0"/>
              <a:pPr/>
              <a:t>25/10/20</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68D2766-C49B-4C1A-9FEE-6F146754B02B}" type="slidenum">
              <a:rPr lang="en-US" smtClean="0"/>
              <a:pPr/>
              <a:t>‹Nr.›</a:t>
            </a:fld>
            <a:endParaRPr lang="en-US" dirty="0"/>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7804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0866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http://www.presentationgo.com/"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E7E7E7"/>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DC080B99-07D2-4EFE-919F-8D441B19CBAE}"/>
              </a:ext>
            </a:extLst>
          </p:cNvPr>
          <p:cNvSpPr>
            <a:spLocks noGrp="1"/>
          </p:cNvSpPr>
          <p:nvPr>
            <p:ph type="pic" sz="quarter" idx="13"/>
          </p:nvPr>
        </p:nvSpPr>
        <p:spPr>
          <a:xfrm>
            <a:off x="4" y="0"/>
            <a:ext cx="12191994" cy="4159244"/>
          </a:xfrm>
          <a:custGeom>
            <a:avLst/>
            <a:gdLst>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675237 w 12191994"/>
              <a:gd name="connsiteY3" fmla="*/ 4200953 h 4242819"/>
              <a:gd name="connsiteX4" fmla="*/ 3622991 w 12191994"/>
              <a:gd name="connsiteY4" fmla="*/ 4204420 h 4242819"/>
              <a:gd name="connsiteX5" fmla="*/ 3510832 w 12191994"/>
              <a:gd name="connsiteY5" fmla="*/ 4208872 h 4242819"/>
              <a:gd name="connsiteX6" fmla="*/ 0 w 12191994"/>
              <a:gd name="connsiteY6" fmla="*/ 4156678 h 4242819"/>
              <a:gd name="connsiteX7" fmla="*/ 61025 w 12191994"/>
              <a:gd name="connsiteY7" fmla="*/ 4162195 h 4242819"/>
              <a:gd name="connsiteX8" fmla="*/ 2166125 w 12191994"/>
              <a:gd name="connsiteY8" fmla="*/ 4242818 h 4242819"/>
              <a:gd name="connsiteX9" fmla="*/ 2166418 w 12191994"/>
              <a:gd name="connsiteY9" fmla="*/ 4242815 h 4242819"/>
              <a:gd name="connsiteX10" fmla="*/ 2166128 w 12191994"/>
              <a:gd name="connsiteY10" fmla="*/ 4242819 h 4242819"/>
              <a:gd name="connsiteX11" fmla="*/ 61028 w 12191994"/>
              <a:gd name="connsiteY11" fmla="*/ 4162196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61028 w 12191994"/>
              <a:gd name="connsiteY13" fmla="*/ 4162196 h 4242819"/>
              <a:gd name="connsiteX14" fmla="*/ 0 w 12191994"/>
              <a:gd name="connsiteY14" fmla="*/ 4156679 h 4242819"/>
              <a:gd name="connsiteX15" fmla="*/ 0 w 12191994"/>
              <a:gd name="connsiteY15" fmla="*/ 0 h 4242819"/>
              <a:gd name="connsiteX16" fmla="*/ 12191994 w 12191994"/>
              <a:gd name="connsiteY16" fmla="*/ 0 h 4242819"/>
              <a:gd name="connsiteX17" fmla="*/ 12191994 w 12191994"/>
              <a:gd name="connsiteY17" fmla="*/ 2062010 h 4242819"/>
              <a:gd name="connsiteX18" fmla="*/ 12172138 w 12191994"/>
              <a:gd name="connsiteY18" fmla="*/ 2073270 h 4242819"/>
              <a:gd name="connsiteX19" fmla="*/ 4335530 w 12191994"/>
              <a:gd name="connsiteY19" fmla="*/ 4157144 h 4242819"/>
              <a:gd name="connsiteX20" fmla="*/ 4303869 w 12191994"/>
              <a:gd name="connsiteY20" fmla="*/ 4159244 h 4242819"/>
              <a:gd name="connsiteX21" fmla="*/ 4393550 w 12191994"/>
              <a:gd name="connsiteY21" fmla="*/ 4151137 h 4242819"/>
              <a:gd name="connsiteX22" fmla="*/ 4199670 w 12191994"/>
              <a:gd name="connsiteY22" fmla="*/ 4117929 h 4242819"/>
              <a:gd name="connsiteX23" fmla="*/ 500184 w 12191994"/>
              <a:gd name="connsiteY23" fmla="*/ 3043554 h 4242819"/>
              <a:gd name="connsiteX24" fmla="*/ 0 w 12191994"/>
              <a:gd name="connsiteY24" fmla="*/ 2813437 h 4242819"/>
              <a:gd name="connsiteX25" fmla="*/ 0 w 12191994"/>
              <a:gd name="connsiteY25"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0 w 12191994"/>
              <a:gd name="connsiteY13" fmla="*/ 4156679 h 4242819"/>
              <a:gd name="connsiteX14" fmla="*/ 0 w 12191994"/>
              <a:gd name="connsiteY14" fmla="*/ 0 h 4242819"/>
              <a:gd name="connsiteX15" fmla="*/ 12191994 w 12191994"/>
              <a:gd name="connsiteY15" fmla="*/ 0 h 4242819"/>
              <a:gd name="connsiteX16" fmla="*/ 12191994 w 12191994"/>
              <a:gd name="connsiteY16" fmla="*/ 2062010 h 4242819"/>
              <a:gd name="connsiteX17" fmla="*/ 12172138 w 12191994"/>
              <a:gd name="connsiteY17" fmla="*/ 2073270 h 4242819"/>
              <a:gd name="connsiteX18" fmla="*/ 4335530 w 12191994"/>
              <a:gd name="connsiteY18" fmla="*/ 4157144 h 4242819"/>
              <a:gd name="connsiteX19" fmla="*/ 4303869 w 12191994"/>
              <a:gd name="connsiteY19" fmla="*/ 4159244 h 4242819"/>
              <a:gd name="connsiteX20" fmla="*/ 4393550 w 12191994"/>
              <a:gd name="connsiteY20" fmla="*/ 4151137 h 4242819"/>
              <a:gd name="connsiteX21" fmla="*/ 4199670 w 12191994"/>
              <a:gd name="connsiteY21" fmla="*/ 4117929 h 4242819"/>
              <a:gd name="connsiteX22" fmla="*/ 500184 w 12191994"/>
              <a:gd name="connsiteY22" fmla="*/ 3043554 h 4242819"/>
              <a:gd name="connsiteX23" fmla="*/ 0 w 12191994"/>
              <a:gd name="connsiteY23" fmla="*/ 2813437 h 4242819"/>
              <a:gd name="connsiteX24" fmla="*/ 0 w 12191994"/>
              <a:gd name="connsiteY24"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23" fmla="*/ 0 w 12191994"/>
              <a:gd name="connsiteY23"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2166128 w 12191994"/>
              <a:gd name="connsiteY8" fmla="*/ 424281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0 h 4242819"/>
              <a:gd name="connsiteX13" fmla="*/ 12191994 w 12191994"/>
              <a:gd name="connsiteY13" fmla="*/ 0 h 4242819"/>
              <a:gd name="connsiteX14" fmla="*/ 12191994 w 12191994"/>
              <a:gd name="connsiteY14" fmla="*/ 2062010 h 4242819"/>
              <a:gd name="connsiteX15" fmla="*/ 12172138 w 12191994"/>
              <a:gd name="connsiteY15" fmla="*/ 2073270 h 4242819"/>
              <a:gd name="connsiteX16" fmla="*/ 4335530 w 12191994"/>
              <a:gd name="connsiteY16" fmla="*/ 4157144 h 4242819"/>
              <a:gd name="connsiteX17" fmla="*/ 4303869 w 12191994"/>
              <a:gd name="connsiteY17" fmla="*/ 4159244 h 4242819"/>
              <a:gd name="connsiteX18" fmla="*/ 4393550 w 12191994"/>
              <a:gd name="connsiteY18" fmla="*/ 4151137 h 4242819"/>
              <a:gd name="connsiteX19" fmla="*/ 4199670 w 12191994"/>
              <a:gd name="connsiteY19" fmla="*/ 4117929 h 4242819"/>
              <a:gd name="connsiteX20" fmla="*/ 500184 w 12191994"/>
              <a:gd name="connsiteY20" fmla="*/ 3043554 h 4242819"/>
              <a:gd name="connsiteX21" fmla="*/ 0 w 12191994"/>
              <a:gd name="connsiteY21" fmla="*/ 2813437 h 4242819"/>
              <a:gd name="connsiteX22" fmla="*/ 0 w 12191994"/>
              <a:gd name="connsiteY22" fmla="*/ 0 h 4242819"/>
              <a:gd name="connsiteX0" fmla="*/ 3009998 w 12191994"/>
              <a:gd name="connsiteY0" fmla="*/ 4228754 h 4242818"/>
              <a:gd name="connsiteX1" fmla="*/ 2899539 w 12191994"/>
              <a:gd name="connsiteY1" fmla="*/ 4233139 h 4242818"/>
              <a:gd name="connsiteX2" fmla="*/ 2823072 w 12191994"/>
              <a:gd name="connsiteY2" fmla="*/ 4234148 h 4242818"/>
              <a:gd name="connsiteX3" fmla="*/ 3009998 w 12191994"/>
              <a:gd name="connsiteY3" fmla="*/ 4228754 h 4242818"/>
              <a:gd name="connsiteX4" fmla="*/ 3675237 w 12191994"/>
              <a:gd name="connsiteY4" fmla="*/ 4200953 h 4242818"/>
              <a:gd name="connsiteX5" fmla="*/ 3622991 w 12191994"/>
              <a:gd name="connsiteY5" fmla="*/ 4204420 h 4242818"/>
              <a:gd name="connsiteX6" fmla="*/ 3510832 w 12191994"/>
              <a:gd name="connsiteY6" fmla="*/ 4208872 h 4242818"/>
              <a:gd name="connsiteX7" fmla="*/ 3675237 w 12191994"/>
              <a:gd name="connsiteY7" fmla="*/ 4200953 h 4242818"/>
              <a:gd name="connsiteX8" fmla="*/ 2166418 w 12191994"/>
              <a:gd name="connsiteY8" fmla="*/ 4242815 h 4242818"/>
              <a:gd name="connsiteX9" fmla="*/ 2166125 w 12191994"/>
              <a:gd name="connsiteY9" fmla="*/ 4242818 h 4242818"/>
              <a:gd name="connsiteX10" fmla="*/ 2166418 w 12191994"/>
              <a:gd name="connsiteY10" fmla="*/ 4242815 h 4242818"/>
              <a:gd name="connsiteX11" fmla="*/ 0 w 12191994"/>
              <a:gd name="connsiteY11" fmla="*/ 0 h 4242818"/>
              <a:gd name="connsiteX12" fmla="*/ 12191994 w 12191994"/>
              <a:gd name="connsiteY12" fmla="*/ 0 h 4242818"/>
              <a:gd name="connsiteX13" fmla="*/ 12191994 w 12191994"/>
              <a:gd name="connsiteY13" fmla="*/ 2062010 h 4242818"/>
              <a:gd name="connsiteX14" fmla="*/ 12172138 w 12191994"/>
              <a:gd name="connsiteY14" fmla="*/ 2073270 h 4242818"/>
              <a:gd name="connsiteX15" fmla="*/ 4335530 w 12191994"/>
              <a:gd name="connsiteY15" fmla="*/ 4157144 h 4242818"/>
              <a:gd name="connsiteX16" fmla="*/ 4303869 w 12191994"/>
              <a:gd name="connsiteY16" fmla="*/ 4159244 h 4242818"/>
              <a:gd name="connsiteX17" fmla="*/ 4393550 w 12191994"/>
              <a:gd name="connsiteY17" fmla="*/ 4151137 h 4242818"/>
              <a:gd name="connsiteX18" fmla="*/ 4199670 w 12191994"/>
              <a:gd name="connsiteY18" fmla="*/ 4117929 h 4242818"/>
              <a:gd name="connsiteX19" fmla="*/ 500184 w 12191994"/>
              <a:gd name="connsiteY19" fmla="*/ 3043554 h 4242818"/>
              <a:gd name="connsiteX20" fmla="*/ 0 w 12191994"/>
              <a:gd name="connsiteY20" fmla="*/ 2813437 h 4242818"/>
              <a:gd name="connsiteX21" fmla="*/ 0 w 12191994"/>
              <a:gd name="connsiteY21" fmla="*/ 0 h 4242818"/>
              <a:gd name="connsiteX0" fmla="*/ 3009998 w 12191994"/>
              <a:gd name="connsiteY0" fmla="*/ 4228754 h 4234148"/>
              <a:gd name="connsiteX1" fmla="*/ 2899539 w 12191994"/>
              <a:gd name="connsiteY1" fmla="*/ 4233139 h 4234148"/>
              <a:gd name="connsiteX2" fmla="*/ 2823072 w 12191994"/>
              <a:gd name="connsiteY2" fmla="*/ 4234148 h 4234148"/>
              <a:gd name="connsiteX3" fmla="*/ 3009998 w 12191994"/>
              <a:gd name="connsiteY3" fmla="*/ 4228754 h 4234148"/>
              <a:gd name="connsiteX4" fmla="*/ 3675237 w 12191994"/>
              <a:gd name="connsiteY4" fmla="*/ 4200953 h 4234148"/>
              <a:gd name="connsiteX5" fmla="*/ 3622991 w 12191994"/>
              <a:gd name="connsiteY5" fmla="*/ 4204420 h 4234148"/>
              <a:gd name="connsiteX6" fmla="*/ 3510832 w 12191994"/>
              <a:gd name="connsiteY6" fmla="*/ 4208872 h 4234148"/>
              <a:gd name="connsiteX7" fmla="*/ 3675237 w 12191994"/>
              <a:gd name="connsiteY7" fmla="*/ 4200953 h 4234148"/>
              <a:gd name="connsiteX8" fmla="*/ 0 w 12191994"/>
              <a:gd name="connsiteY8" fmla="*/ 0 h 4234148"/>
              <a:gd name="connsiteX9" fmla="*/ 12191994 w 12191994"/>
              <a:gd name="connsiteY9" fmla="*/ 0 h 4234148"/>
              <a:gd name="connsiteX10" fmla="*/ 12191994 w 12191994"/>
              <a:gd name="connsiteY10" fmla="*/ 2062010 h 4234148"/>
              <a:gd name="connsiteX11" fmla="*/ 12172138 w 12191994"/>
              <a:gd name="connsiteY11" fmla="*/ 2073270 h 4234148"/>
              <a:gd name="connsiteX12" fmla="*/ 4335530 w 12191994"/>
              <a:gd name="connsiteY12" fmla="*/ 4157144 h 4234148"/>
              <a:gd name="connsiteX13" fmla="*/ 4303869 w 12191994"/>
              <a:gd name="connsiteY13" fmla="*/ 4159244 h 4234148"/>
              <a:gd name="connsiteX14" fmla="*/ 4393550 w 12191994"/>
              <a:gd name="connsiteY14" fmla="*/ 4151137 h 4234148"/>
              <a:gd name="connsiteX15" fmla="*/ 4199670 w 12191994"/>
              <a:gd name="connsiteY15" fmla="*/ 4117929 h 4234148"/>
              <a:gd name="connsiteX16" fmla="*/ 500184 w 12191994"/>
              <a:gd name="connsiteY16" fmla="*/ 3043554 h 4234148"/>
              <a:gd name="connsiteX17" fmla="*/ 0 w 12191994"/>
              <a:gd name="connsiteY17" fmla="*/ 2813437 h 4234148"/>
              <a:gd name="connsiteX18" fmla="*/ 0 w 12191994"/>
              <a:gd name="connsiteY18" fmla="*/ 0 h 4234148"/>
              <a:gd name="connsiteX0" fmla="*/ 3009998 w 12191994"/>
              <a:gd name="connsiteY0" fmla="*/ 4228754 h 4233139"/>
              <a:gd name="connsiteX1" fmla="*/ 2899539 w 12191994"/>
              <a:gd name="connsiteY1" fmla="*/ 4233139 h 4233139"/>
              <a:gd name="connsiteX2" fmla="*/ 3009998 w 12191994"/>
              <a:gd name="connsiteY2" fmla="*/ 4228754 h 4233139"/>
              <a:gd name="connsiteX3" fmla="*/ 3675237 w 12191994"/>
              <a:gd name="connsiteY3" fmla="*/ 4200953 h 4233139"/>
              <a:gd name="connsiteX4" fmla="*/ 3622991 w 12191994"/>
              <a:gd name="connsiteY4" fmla="*/ 4204420 h 4233139"/>
              <a:gd name="connsiteX5" fmla="*/ 3510832 w 12191994"/>
              <a:gd name="connsiteY5" fmla="*/ 4208872 h 4233139"/>
              <a:gd name="connsiteX6" fmla="*/ 3675237 w 12191994"/>
              <a:gd name="connsiteY6" fmla="*/ 4200953 h 4233139"/>
              <a:gd name="connsiteX7" fmla="*/ 0 w 12191994"/>
              <a:gd name="connsiteY7" fmla="*/ 0 h 4233139"/>
              <a:gd name="connsiteX8" fmla="*/ 12191994 w 12191994"/>
              <a:gd name="connsiteY8" fmla="*/ 0 h 4233139"/>
              <a:gd name="connsiteX9" fmla="*/ 12191994 w 12191994"/>
              <a:gd name="connsiteY9" fmla="*/ 2062010 h 4233139"/>
              <a:gd name="connsiteX10" fmla="*/ 12172138 w 12191994"/>
              <a:gd name="connsiteY10" fmla="*/ 2073270 h 4233139"/>
              <a:gd name="connsiteX11" fmla="*/ 4335530 w 12191994"/>
              <a:gd name="connsiteY11" fmla="*/ 4157144 h 4233139"/>
              <a:gd name="connsiteX12" fmla="*/ 4303869 w 12191994"/>
              <a:gd name="connsiteY12" fmla="*/ 4159244 h 4233139"/>
              <a:gd name="connsiteX13" fmla="*/ 4393550 w 12191994"/>
              <a:gd name="connsiteY13" fmla="*/ 4151137 h 4233139"/>
              <a:gd name="connsiteX14" fmla="*/ 4199670 w 12191994"/>
              <a:gd name="connsiteY14" fmla="*/ 4117929 h 4233139"/>
              <a:gd name="connsiteX15" fmla="*/ 500184 w 12191994"/>
              <a:gd name="connsiteY15" fmla="*/ 3043554 h 4233139"/>
              <a:gd name="connsiteX16" fmla="*/ 0 w 12191994"/>
              <a:gd name="connsiteY16" fmla="*/ 2813437 h 4233139"/>
              <a:gd name="connsiteX17" fmla="*/ 0 w 12191994"/>
              <a:gd name="connsiteY17" fmla="*/ 0 h 4233139"/>
              <a:gd name="connsiteX0" fmla="*/ 3675237 w 12191994"/>
              <a:gd name="connsiteY0" fmla="*/ 4200953 h 4208872"/>
              <a:gd name="connsiteX1" fmla="*/ 3622991 w 12191994"/>
              <a:gd name="connsiteY1" fmla="*/ 4204420 h 4208872"/>
              <a:gd name="connsiteX2" fmla="*/ 3510832 w 12191994"/>
              <a:gd name="connsiteY2" fmla="*/ 4208872 h 4208872"/>
              <a:gd name="connsiteX3" fmla="*/ 3675237 w 12191994"/>
              <a:gd name="connsiteY3" fmla="*/ 4200953 h 4208872"/>
              <a:gd name="connsiteX4" fmla="*/ 0 w 12191994"/>
              <a:gd name="connsiteY4" fmla="*/ 0 h 4208872"/>
              <a:gd name="connsiteX5" fmla="*/ 12191994 w 12191994"/>
              <a:gd name="connsiteY5" fmla="*/ 0 h 4208872"/>
              <a:gd name="connsiteX6" fmla="*/ 12191994 w 12191994"/>
              <a:gd name="connsiteY6" fmla="*/ 2062010 h 4208872"/>
              <a:gd name="connsiteX7" fmla="*/ 12172138 w 12191994"/>
              <a:gd name="connsiteY7" fmla="*/ 2073270 h 4208872"/>
              <a:gd name="connsiteX8" fmla="*/ 4335530 w 12191994"/>
              <a:gd name="connsiteY8" fmla="*/ 4157144 h 4208872"/>
              <a:gd name="connsiteX9" fmla="*/ 4303869 w 12191994"/>
              <a:gd name="connsiteY9" fmla="*/ 4159244 h 4208872"/>
              <a:gd name="connsiteX10" fmla="*/ 4393550 w 12191994"/>
              <a:gd name="connsiteY10" fmla="*/ 4151137 h 4208872"/>
              <a:gd name="connsiteX11" fmla="*/ 4199670 w 12191994"/>
              <a:gd name="connsiteY11" fmla="*/ 4117929 h 4208872"/>
              <a:gd name="connsiteX12" fmla="*/ 500184 w 12191994"/>
              <a:gd name="connsiteY12" fmla="*/ 3043554 h 4208872"/>
              <a:gd name="connsiteX13" fmla="*/ 0 w 12191994"/>
              <a:gd name="connsiteY13" fmla="*/ 2813437 h 4208872"/>
              <a:gd name="connsiteX14" fmla="*/ 0 w 12191994"/>
              <a:gd name="connsiteY14" fmla="*/ 0 h 4208872"/>
              <a:gd name="connsiteX0" fmla="*/ 3675237 w 12191994"/>
              <a:gd name="connsiteY0" fmla="*/ 4200953 h 4204420"/>
              <a:gd name="connsiteX1" fmla="*/ 3622991 w 12191994"/>
              <a:gd name="connsiteY1" fmla="*/ 4204420 h 4204420"/>
              <a:gd name="connsiteX2" fmla="*/ 3675237 w 12191994"/>
              <a:gd name="connsiteY2" fmla="*/ 4200953 h 4204420"/>
              <a:gd name="connsiteX3" fmla="*/ 0 w 12191994"/>
              <a:gd name="connsiteY3" fmla="*/ 0 h 4204420"/>
              <a:gd name="connsiteX4" fmla="*/ 12191994 w 12191994"/>
              <a:gd name="connsiteY4" fmla="*/ 0 h 4204420"/>
              <a:gd name="connsiteX5" fmla="*/ 12191994 w 12191994"/>
              <a:gd name="connsiteY5" fmla="*/ 2062010 h 4204420"/>
              <a:gd name="connsiteX6" fmla="*/ 12172138 w 12191994"/>
              <a:gd name="connsiteY6" fmla="*/ 2073270 h 4204420"/>
              <a:gd name="connsiteX7" fmla="*/ 4335530 w 12191994"/>
              <a:gd name="connsiteY7" fmla="*/ 4157144 h 4204420"/>
              <a:gd name="connsiteX8" fmla="*/ 4303869 w 12191994"/>
              <a:gd name="connsiteY8" fmla="*/ 4159244 h 4204420"/>
              <a:gd name="connsiteX9" fmla="*/ 4393550 w 12191994"/>
              <a:gd name="connsiteY9" fmla="*/ 4151137 h 4204420"/>
              <a:gd name="connsiteX10" fmla="*/ 4199670 w 12191994"/>
              <a:gd name="connsiteY10" fmla="*/ 4117929 h 4204420"/>
              <a:gd name="connsiteX11" fmla="*/ 500184 w 12191994"/>
              <a:gd name="connsiteY11" fmla="*/ 3043554 h 4204420"/>
              <a:gd name="connsiteX12" fmla="*/ 0 w 12191994"/>
              <a:gd name="connsiteY12" fmla="*/ 2813437 h 4204420"/>
              <a:gd name="connsiteX13" fmla="*/ 0 w 12191994"/>
              <a:gd name="connsiteY13" fmla="*/ 0 h 4204420"/>
              <a:gd name="connsiteX0" fmla="*/ 0 w 12191994"/>
              <a:gd name="connsiteY0" fmla="*/ 0 h 4159244"/>
              <a:gd name="connsiteX1" fmla="*/ 12191994 w 12191994"/>
              <a:gd name="connsiteY1" fmla="*/ 0 h 4159244"/>
              <a:gd name="connsiteX2" fmla="*/ 12191994 w 12191994"/>
              <a:gd name="connsiteY2" fmla="*/ 2062010 h 4159244"/>
              <a:gd name="connsiteX3" fmla="*/ 12172138 w 12191994"/>
              <a:gd name="connsiteY3" fmla="*/ 2073270 h 4159244"/>
              <a:gd name="connsiteX4" fmla="*/ 4335530 w 12191994"/>
              <a:gd name="connsiteY4" fmla="*/ 4157144 h 4159244"/>
              <a:gd name="connsiteX5" fmla="*/ 4303869 w 12191994"/>
              <a:gd name="connsiteY5" fmla="*/ 4159244 h 4159244"/>
              <a:gd name="connsiteX6" fmla="*/ 4393550 w 12191994"/>
              <a:gd name="connsiteY6" fmla="*/ 4151137 h 4159244"/>
              <a:gd name="connsiteX7" fmla="*/ 4199670 w 12191994"/>
              <a:gd name="connsiteY7" fmla="*/ 4117929 h 4159244"/>
              <a:gd name="connsiteX8" fmla="*/ 500184 w 12191994"/>
              <a:gd name="connsiteY8" fmla="*/ 3043554 h 4159244"/>
              <a:gd name="connsiteX9" fmla="*/ 0 w 12191994"/>
              <a:gd name="connsiteY9" fmla="*/ 2813437 h 4159244"/>
              <a:gd name="connsiteX10" fmla="*/ 0 w 12191994"/>
              <a:gd name="connsiteY10" fmla="*/ 0 h 41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4" h="4159244">
                <a:moveTo>
                  <a:pt x="0" y="0"/>
                </a:moveTo>
                <a:lnTo>
                  <a:pt x="12191994" y="0"/>
                </a:lnTo>
                <a:lnTo>
                  <a:pt x="12191994" y="2062010"/>
                </a:lnTo>
                <a:lnTo>
                  <a:pt x="12172138" y="2073270"/>
                </a:lnTo>
                <a:cubicBezTo>
                  <a:pt x="10126645" y="3159296"/>
                  <a:pt x="7398182" y="3912771"/>
                  <a:pt x="4335530" y="4157144"/>
                </a:cubicBezTo>
                <a:lnTo>
                  <a:pt x="4303869" y="4159244"/>
                </a:lnTo>
                <a:lnTo>
                  <a:pt x="4393550" y="4151137"/>
                </a:lnTo>
                <a:lnTo>
                  <a:pt x="4199670" y="4117929"/>
                </a:lnTo>
                <a:cubicBezTo>
                  <a:pt x="2842546" y="3866392"/>
                  <a:pt x="1594227" y="3500596"/>
                  <a:pt x="500184" y="3043554"/>
                </a:cubicBezTo>
                <a:lnTo>
                  <a:pt x="0" y="2813437"/>
                </a:lnTo>
                <a:lnTo>
                  <a:pt x="0" y="0"/>
                </a:lnTo>
                <a:close/>
              </a:path>
            </a:pathLst>
          </a:custGeom>
        </p:spPr>
        <p:txBody>
          <a:bodyPr wrap="square">
            <a:noAutofit/>
          </a:bodyPr>
          <a:lstStyle/>
          <a:p>
            <a:endParaRPr lang="en-US" dirty="0"/>
          </a:p>
        </p:txBody>
      </p:sp>
      <p:sp>
        <p:nvSpPr>
          <p:cNvPr id="9" name="Freeform: Shape 8">
            <a:extLst>
              <a:ext uri="{FF2B5EF4-FFF2-40B4-BE49-F238E27FC236}">
                <a16:creationId xmlns:a16="http://schemas.microsoft.com/office/drawing/2014/main" xmlns="" id="{95A8ECF8-9EC0-4371-9073-B718C78D330B}"/>
              </a:ext>
            </a:extLst>
          </p:cNvPr>
          <p:cNvSpPr/>
          <p:nvPr userDrawn="1"/>
        </p:nvSpPr>
        <p:spPr>
          <a:xfrm>
            <a:off x="5987168" y="6021956"/>
            <a:ext cx="6204832" cy="836047"/>
          </a:xfrm>
          <a:custGeom>
            <a:avLst/>
            <a:gdLst>
              <a:gd name="connsiteX0" fmla="*/ 0 w 6204832"/>
              <a:gd name="connsiteY0" fmla="*/ 0 h 836047"/>
              <a:gd name="connsiteX1" fmla="*/ 304730 w 6204832"/>
              <a:gd name="connsiteY1" fmla="*/ 38149 h 836047"/>
              <a:gd name="connsiteX2" fmla="*/ 3397819 w 6204832"/>
              <a:gd name="connsiteY2" fmla="*/ 210757 h 836047"/>
              <a:gd name="connsiteX3" fmla="*/ 5889052 w 6204832"/>
              <a:gd name="connsiteY3" fmla="*/ 99488 h 836047"/>
              <a:gd name="connsiteX4" fmla="*/ 6204832 w 6204832"/>
              <a:gd name="connsiteY4" fmla="*/ 63660 h 836047"/>
              <a:gd name="connsiteX5" fmla="*/ 6204832 w 6204832"/>
              <a:gd name="connsiteY5" fmla="*/ 741992 h 836047"/>
              <a:gd name="connsiteX6" fmla="*/ 6204831 w 6204832"/>
              <a:gd name="connsiteY6" fmla="*/ 741992 h 836047"/>
              <a:gd name="connsiteX7" fmla="*/ 6204831 w 6204832"/>
              <a:gd name="connsiteY7" fmla="*/ 836047 h 836047"/>
              <a:gd name="connsiteX8" fmla="*/ 2954095 w 6204832"/>
              <a:gd name="connsiteY8" fmla="*/ 836047 h 836047"/>
              <a:gd name="connsiteX9" fmla="*/ 2930417 w 6204832"/>
              <a:gd name="connsiteY9" fmla="*/ 833175 h 836047"/>
              <a:gd name="connsiteX10" fmla="*/ 165022 w 6204832"/>
              <a:gd name="connsiteY10" fmla="*/ 73132 h 836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4832" h="836047">
                <a:moveTo>
                  <a:pt x="0" y="0"/>
                </a:moveTo>
                <a:lnTo>
                  <a:pt x="304730" y="38149"/>
                </a:lnTo>
                <a:cubicBezTo>
                  <a:pt x="1300024" y="151139"/>
                  <a:pt x="2335168" y="210757"/>
                  <a:pt x="3397819" y="210757"/>
                </a:cubicBezTo>
                <a:cubicBezTo>
                  <a:pt x="4247941" y="210757"/>
                  <a:pt x="5080458" y="172602"/>
                  <a:pt x="5889052" y="99488"/>
                </a:cubicBezTo>
                <a:lnTo>
                  <a:pt x="6204832" y="63660"/>
                </a:lnTo>
                <a:lnTo>
                  <a:pt x="6204832" y="741992"/>
                </a:lnTo>
                <a:lnTo>
                  <a:pt x="6204831" y="741992"/>
                </a:lnTo>
                <a:lnTo>
                  <a:pt x="6204831" y="836047"/>
                </a:lnTo>
                <a:lnTo>
                  <a:pt x="2954095" y="836047"/>
                </a:lnTo>
                <a:lnTo>
                  <a:pt x="2930417" y="833175"/>
                </a:lnTo>
                <a:cubicBezTo>
                  <a:pt x="1933531" y="687458"/>
                  <a:pt x="1000874" y="426847"/>
                  <a:pt x="165022" y="73132"/>
                </a:cubicBez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990A6D83-D876-44E9-844F-067A0C9D2F58}"/>
              </a:ext>
            </a:extLst>
          </p:cNvPr>
          <p:cNvSpPr/>
          <p:nvPr userDrawn="1"/>
        </p:nvSpPr>
        <p:spPr>
          <a:xfrm>
            <a:off x="0" y="2240554"/>
            <a:ext cx="12192000" cy="3861530"/>
          </a:xfrm>
          <a:custGeom>
            <a:avLst/>
            <a:gdLst>
              <a:gd name="connsiteX0" fmla="*/ 4072878 w 4072878"/>
              <a:gd name="connsiteY0" fmla="*/ 0 h 2548371"/>
              <a:gd name="connsiteX1" fmla="*/ 4072878 w 4072878"/>
              <a:gd name="connsiteY1" fmla="*/ 2451296 h 2548371"/>
              <a:gd name="connsiteX2" fmla="*/ 3967388 w 4072878"/>
              <a:gd name="connsiteY2" fmla="*/ 2474940 h 2548371"/>
              <a:gd name="connsiteX3" fmla="*/ 3135163 w 4072878"/>
              <a:gd name="connsiteY3" fmla="*/ 2548371 h 2548371"/>
              <a:gd name="connsiteX4" fmla="*/ 144639 w 4072878"/>
              <a:gd name="connsiteY4" fmla="*/ 1474801 h 2548371"/>
              <a:gd name="connsiteX5" fmla="*/ 0 w 4072878"/>
              <a:gd name="connsiteY5" fmla="*/ 1349511 h 2548371"/>
              <a:gd name="connsiteX6" fmla="*/ 7645 w 4072878"/>
              <a:gd name="connsiteY6" fmla="*/ 1350876 h 2548371"/>
              <a:gd name="connsiteX7" fmla="*/ 723622 w 4072878"/>
              <a:gd name="connsiteY7" fmla="*/ 1405047 h 2548371"/>
              <a:gd name="connsiteX8" fmla="*/ 3884734 w 4072878"/>
              <a:gd name="connsiteY8" fmla="*/ 183710 h 254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72878" h="2548371">
                <a:moveTo>
                  <a:pt x="4072878" y="0"/>
                </a:moveTo>
                <a:lnTo>
                  <a:pt x="4072878" y="2451296"/>
                </a:lnTo>
                <a:lnTo>
                  <a:pt x="3967388" y="2474940"/>
                </a:lnTo>
                <a:cubicBezTo>
                  <a:pt x="3697268" y="2523191"/>
                  <a:pt x="3419156" y="2548371"/>
                  <a:pt x="3135163" y="2548371"/>
                </a:cubicBezTo>
                <a:cubicBezTo>
                  <a:pt x="1999192" y="2548371"/>
                  <a:pt x="957318" y="2145483"/>
                  <a:pt x="144639" y="1474801"/>
                </a:cubicBezTo>
                <a:lnTo>
                  <a:pt x="0" y="1349511"/>
                </a:lnTo>
                <a:lnTo>
                  <a:pt x="7645" y="1350876"/>
                </a:lnTo>
                <a:cubicBezTo>
                  <a:pt x="241098" y="1386547"/>
                  <a:pt x="480200" y="1405047"/>
                  <a:pt x="723622" y="1405047"/>
                </a:cubicBezTo>
                <a:cubicBezTo>
                  <a:pt x="1940736" y="1405047"/>
                  <a:pt x="3049826" y="942548"/>
                  <a:pt x="3884734" y="183710"/>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0ABCC98-1580-4C28-8EDC-0F8AF5CA9843}"/>
              </a:ext>
            </a:extLst>
          </p:cNvPr>
          <p:cNvSpPr>
            <a:spLocks noGrp="1"/>
          </p:cNvSpPr>
          <p:nvPr>
            <p:ph type="ctrTitle"/>
          </p:nvPr>
        </p:nvSpPr>
        <p:spPr>
          <a:xfrm>
            <a:off x="3047998" y="2814638"/>
            <a:ext cx="9144000" cy="2387600"/>
          </a:xfrm>
        </p:spPr>
        <p:txBody>
          <a:bodyPr rIns="365760" anchor="b">
            <a:normAutofit/>
          </a:bodyPr>
          <a:lstStyle>
            <a:lvl1pPr algn="r">
              <a:defRPr sz="4800" b="1" cap="all"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xmlns="" id="{0EE19115-C742-440E-8A08-171CBD18FEF3}"/>
              </a:ext>
            </a:extLst>
          </p:cNvPr>
          <p:cNvSpPr>
            <a:spLocks noGrp="1"/>
          </p:cNvSpPr>
          <p:nvPr>
            <p:ph type="subTitle" idx="1"/>
          </p:nvPr>
        </p:nvSpPr>
        <p:spPr>
          <a:xfrm>
            <a:off x="3047998" y="5202238"/>
            <a:ext cx="9144000" cy="899846"/>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0EC0A06-6586-46C1-B5BF-0E56DC48AFFE}"/>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336BDF8E-04ED-4796-A02C-D6887C621C9F}"/>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14707708-0653-4BFE-BDCB-7EDB4C08A37C}"/>
              </a:ext>
            </a:extLst>
          </p:cNvPr>
          <p:cNvSpPr>
            <a:spLocks noGrp="1"/>
          </p:cNvSpPr>
          <p:nvPr>
            <p:ph type="sldNum" sz="quarter" idx="12"/>
          </p:nvPr>
        </p:nvSpPr>
        <p:spPr/>
        <p:txBody>
          <a:bodyPr/>
          <a:lstStyle>
            <a:lvl1pPr>
              <a:defRPr>
                <a:solidFill>
                  <a:schemeClr val="bg1"/>
                </a:solidFill>
              </a:defRPr>
            </a:lvl1p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246697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874A6-9ACF-48E9-94B2-A31C5D9D2D0B}"/>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19C8485-679C-4CBF-96E0-7B94ACE0FD65}"/>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9C0E27-1D0F-4482-BEB4-7B35D130862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46A8B8C-412F-4976-86BF-302698208513}"/>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6" name="Footer Placeholder 5">
            <a:extLst>
              <a:ext uri="{FF2B5EF4-FFF2-40B4-BE49-F238E27FC236}">
                <a16:creationId xmlns:a16="http://schemas.microsoft.com/office/drawing/2014/main" xmlns="" id="{08285394-D95D-4871-B12A-BAB69CEA1FD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E958251-DB04-4CC3-8D3F-72EFC2D5F121}"/>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267819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DA641-9EB4-47B3-96C0-8C6296E96374}"/>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2135125-47C4-4402-8ECD-A77221001DEF}"/>
              </a:ext>
            </a:extLst>
          </p:cNvPr>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BFB04F91-84C2-4779-B493-9A846A0B9AD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08BC727-52D8-44D1-9315-E16DC5F804F8}"/>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6" name="Footer Placeholder 5">
            <a:extLst>
              <a:ext uri="{FF2B5EF4-FFF2-40B4-BE49-F238E27FC236}">
                <a16:creationId xmlns:a16="http://schemas.microsoft.com/office/drawing/2014/main" xmlns="" id="{87C021E5-8C17-46A9-941A-D3D45533AE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C2FAE64-06A5-4DE1-81C2-B4718D5572B1}"/>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1301897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17C73-0918-49E5-B934-2FDB3935F4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41601DD-4B31-4C85-8BF4-8E25AA335C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EF922BC-0AD6-44A3-B05F-C1991EE0A086}"/>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2B2A789E-B678-4E09-BDB1-7B16B525A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6E71187-E69A-4C50-93EC-72399E5367E4}"/>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839301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816490-53E5-4B7C-B69A-D1843F5241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164891A-25FC-4192-AC93-F8C596742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515203-0495-4DDC-A983-D66926B49854}"/>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3A300432-3913-4AEC-96D5-1119D47A79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ED8639B-5ED7-488C-9414-EABF4BC85B35}"/>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33199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8"/>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3"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extBox 1"/>
          <p:cNvSpPr txBox="1"/>
          <p:nvPr userDrawn="1"/>
        </p:nvSpPr>
        <p:spPr>
          <a:xfrm>
            <a:off x="4259361" y="6121399"/>
            <a:ext cx="3673301"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PowerPoint template library</a:t>
            </a:r>
            <a:endParaRPr lang="en-US" sz="1800" dirty="0">
              <a:solidFill>
                <a:srgbClr val="A5CD00"/>
              </a:solidFill>
            </a:endParaRPr>
          </a:p>
        </p:txBody>
      </p:sp>
      <p:grpSp>
        <p:nvGrpSpPr>
          <p:cNvPr id="8" name="Group 7"/>
          <p:cNvGrpSpPr/>
          <p:nvPr userDrawn="1"/>
        </p:nvGrpSpPr>
        <p:grpSpPr>
          <a:xfrm>
            <a:off x="4988478" y="2633133"/>
            <a:ext cx="2215045" cy="369332"/>
            <a:chOff x="3464481" y="2633133"/>
            <a:chExt cx="2215045" cy="369332"/>
          </a:xfrm>
        </p:grpSpPr>
        <p:sp>
          <p:nvSpPr>
            <p:cNvPr id="9" name="TextBox 8"/>
            <p:cNvSpPr txBox="1"/>
            <p:nvPr userDrawn="1"/>
          </p:nvSpPr>
          <p:spPr>
            <a:xfrm>
              <a:off x="3464481" y="2633133"/>
              <a:ext cx="2215045" cy="369332"/>
            </a:xfrm>
            <a:prstGeom prst="rect">
              <a:avLst/>
            </a:prstGeom>
            <a:noFill/>
          </p:spPr>
          <p:txBody>
            <a:bodyPr wrap="none" rtlCol="0" anchor="ctr">
              <a:spAutoFit/>
            </a:bodyPr>
            <a:lstStyle/>
            <a:p>
              <a:pPr algn="ctr"/>
              <a:r>
                <a:rPr lang="en-US" dirty="0">
                  <a:solidFill>
                    <a:schemeClr val="bg1"/>
                  </a:solidFill>
                  <a:effectLst/>
                </a:rPr>
                <a:t>Designed</a:t>
              </a:r>
              <a:r>
                <a:rPr lang="en-US" baseline="0" dirty="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0101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E7E7E7"/>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3F35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3116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3058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004AC-9159-4934-8481-28CFB4B45411}"/>
              </a:ext>
            </a:extLst>
          </p:cNvPr>
          <p:cNvSpPr>
            <a:spLocks noGrp="1"/>
          </p:cNvSpPr>
          <p:nvPr>
            <p:ph type="title"/>
          </p:nvPr>
        </p:nvSpPr>
        <p:spPr>
          <a:xfrm>
            <a:off x="831850"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756811C-389E-4C9A-9545-FD7B79A7D295}"/>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C122F26-D929-4224-B7D5-F9CC419EAC0A}"/>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F0CEDAD2-3D9E-4B72-AB17-C033F18AFE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A9586D7-6C7E-4A29-AFAD-F8AF921E5ED4}"/>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229387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226FE-2A1A-42E8-8EB8-E8C2F1FF1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75A07FC-5F80-4767-A8D4-75E008AE6C4B}"/>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7CEDFBF-95C8-482A-B30A-04986A025D01}"/>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D208A8-1524-4742-BDE9-246AD4B9361A}"/>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6" name="Footer Placeholder 5">
            <a:extLst>
              <a:ext uri="{FF2B5EF4-FFF2-40B4-BE49-F238E27FC236}">
                <a16:creationId xmlns:a16="http://schemas.microsoft.com/office/drawing/2014/main" xmlns="" id="{CDB00CFF-B864-4717-99A5-43C9EA0751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01F6820-5E3F-49A9-8E44-8ECF083F6627}"/>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328491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D783B-03A0-409F-8573-D57329B5F586}"/>
              </a:ext>
            </a:extLst>
          </p:cNvPr>
          <p:cNvSpPr>
            <a:spLocks noGrp="1"/>
          </p:cNvSpPr>
          <p:nvPr>
            <p:ph type="title"/>
          </p:nvPr>
        </p:nvSpPr>
        <p:spPr>
          <a:xfrm>
            <a:off x="839789"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FCB7087-5633-49FA-8485-A981586BC8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8E79E2C-033B-4FBA-A3E2-A445B074AB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59FFF85-E5C7-4BEE-B6C4-60A80C3B6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52009E7-C5BE-40E0-9D13-EBAA5DE9AC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8201D6F-9B4A-4DA8-874F-D47E161CEACE}"/>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8" name="Footer Placeholder 7">
            <a:extLst>
              <a:ext uri="{FF2B5EF4-FFF2-40B4-BE49-F238E27FC236}">
                <a16:creationId xmlns:a16="http://schemas.microsoft.com/office/drawing/2014/main" xmlns="" id="{DA8F3727-9126-450C-9166-FA163FBC6F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FC9D302A-A571-4F55-8B61-EA8AB97E6265}"/>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21964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7D749-FDF9-4F94-A421-8EABE30929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F264008-8BD8-4542-8DFA-D33857B3EE77}"/>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4" name="Footer Placeholder 3">
            <a:extLst>
              <a:ext uri="{FF2B5EF4-FFF2-40B4-BE49-F238E27FC236}">
                <a16:creationId xmlns:a16="http://schemas.microsoft.com/office/drawing/2014/main" xmlns="" id="{E8B89E25-02BB-4E6D-A193-F5D306FAB9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ED8C2355-36B6-4F9E-BA79-5CA5E9C4EC0B}"/>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302914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181EAFB-B6A5-4380-9C39-01D3761D34D0}"/>
              </a:ext>
            </a:extLst>
          </p:cNvPr>
          <p:cNvSpPr>
            <a:spLocks noGrp="1"/>
          </p:cNvSpPr>
          <p:nvPr>
            <p:ph type="dt" sz="half" idx="10"/>
          </p:nvPr>
        </p:nvSpPr>
        <p:spPr/>
        <p:txBody>
          <a:bodyPr/>
          <a:lstStyle/>
          <a:p>
            <a:fld id="{18D9E8F6-4D81-4B3A-BC45-BBA4A1C9BD0F}" type="datetimeFigureOut">
              <a:rPr lang="en-US" smtClean="0"/>
              <a:pPr/>
              <a:t>25/10/20</a:t>
            </a:fld>
            <a:endParaRPr lang="en-US" dirty="0"/>
          </a:p>
        </p:txBody>
      </p:sp>
      <p:sp>
        <p:nvSpPr>
          <p:cNvPr id="3" name="Footer Placeholder 2">
            <a:extLst>
              <a:ext uri="{FF2B5EF4-FFF2-40B4-BE49-F238E27FC236}">
                <a16:creationId xmlns:a16="http://schemas.microsoft.com/office/drawing/2014/main" xmlns="" id="{D7585C40-FDBA-43C0-90CF-DDBB124AF4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F17D6155-F780-4D68-868D-D48E5912A65B}"/>
              </a:ext>
            </a:extLst>
          </p:cNvPr>
          <p:cNvSpPr>
            <a:spLocks noGrp="1"/>
          </p:cNvSpPr>
          <p:nvPr>
            <p:ph type="sldNum" sz="quarter" idx="12"/>
          </p:nvPr>
        </p:nvSpPr>
        <p:spPr/>
        <p:txBody>
          <a:body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3609664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hyperlink" Target="http://www.presentationgo.com/" TargetMode="Externa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BF4E5A5-FAF5-42E9-A705-A2830C622C10}"/>
              </a:ext>
            </a:extLst>
          </p:cNvPr>
          <p:cNvSpPr>
            <a:spLocks noGrp="1"/>
          </p:cNvSpPr>
          <p:nvPr>
            <p:ph type="title"/>
          </p:nvPr>
        </p:nvSpPr>
        <p:spPr>
          <a:xfrm>
            <a:off x="838201" y="365127"/>
            <a:ext cx="10515600" cy="1325563"/>
          </a:xfrm>
          <a:prstGeom prst="rect">
            <a:avLst/>
          </a:prstGeom>
        </p:spPr>
        <p:txBody>
          <a:bodyPr vert="horz" lIns="91440" tIns="45720" rIns="365760" bIns="45720" rtlCol="0" anchor="b">
            <a:normAutofit/>
          </a:bodyPr>
          <a:lstStyle/>
          <a:p>
            <a:pPr lvl="0" algn="r"/>
            <a:r>
              <a:rPr lang="en-US"/>
              <a:t>Click to edit Master title style</a:t>
            </a:r>
          </a:p>
        </p:txBody>
      </p:sp>
      <p:sp>
        <p:nvSpPr>
          <p:cNvPr id="3" name="Text Placeholder 2">
            <a:extLst>
              <a:ext uri="{FF2B5EF4-FFF2-40B4-BE49-F238E27FC236}">
                <a16:creationId xmlns:a16="http://schemas.microsoft.com/office/drawing/2014/main" xmlns="" id="{78FE322A-EE1B-4EA9-BECD-220E5044DCED}"/>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786965-5A0F-4C0C-9415-32EBA327B7C7}"/>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rgbClr val="259D56"/>
                </a:solidFill>
              </a:defRPr>
            </a:lvl1pPr>
          </a:lstStyle>
          <a:p>
            <a:fld id="{18D9E8F6-4D81-4B3A-BC45-BBA4A1C9BD0F}" type="datetimeFigureOut">
              <a:rPr lang="en-US" smtClean="0"/>
              <a:pPr/>
              <a:t>25/10/20</a:t>
            </a:fld>
            <a:endParaRPr lang="en-US" dirty="0"/>
          </a:p>
        </p:txBody>
      </p:sp>
      <p:sp>
        <p:nvSpPr>
          <p:cNvPr id="5" name="Footer Placeholder 4">
            <a:extLst>
              <a:ext uri="{FF2B5EF4-FFF2-40B4-BE49-F238E27FC236}">
                <a16:creationId xmlns:a16="http://schemas.microsoft.com/office/drawing/2014/main" xmlns="" id="{8FEC338F-E89C-43B8-B0CB-A1D888EA86D2}"/>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rgbClr val="259D56"/>
                </a:solidFill>
              </a:defRPr>
            </a:lvl1pPr>
          </a:lstStyle>
          <a:p>
            <a:endParaRPr lang="en-US" dirty="0"/>
          </a:p>
        </p:txBody>
      </p:sp>
      <p:sp>
        <p:nvSpPr>
          <p:cNvPr id="6" name="Slide Number Placeholder 5">
            <a:extLst>
              <a:ext uri="{FF2B5EF4-FFF2-40B4-BE49-F238E27FC236}">
                <a16:creationId xmlns:a16="http://schemas.microsoft.com/office/drawing/2014/main" xmlns="" id="{360A7CEF-ACB9-4347-8B7A-F5C824194E9D}"/>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rgbClr val="259D56"/>
                </a:solidFill>
              </a:defRPr>
            </a:lvl1pPr>
          </a:lstStyle>
          <a:p>
            <a:fld id="{E505F7C3-4860-4DB0-A451-57EE24F2F70B}" type="slidenum">
              <a:rPr lang="en-US" smtClean="0"/>
              <a:pPr/>
              <a:t>‹Nr.›</a:t>
            </a:fld>
            <a:endParaRPr lang="en-US" dirty="0"/>
          </a:p>
        </p:txBody>
      </p:sp>
      <p:sp>
        <p:nvSpPr>
          <p:cNvPr id="7" name="Rectangle 6">
            <a:extLst>
              <a:ext uri="{FF2B5EF4-FFF2-40B4-BE49-F238E27FC236}">
                <a16:creationId xmlns:a16="http://schemas.microsoft.com/office/drawing/2014/main" xmlns="" id="{CE60335A-67B4-43C9-975E-354313EAB164}"/>
              </a:ext>
            </a:extLst>
          </p:cNvPr>
          <p:cNvSpPr/>
          <p:nvPr userDrawn="1"/>
        </p:nvSpPr>
        <p:spPr>
          <a:xfrm>
            <a:off x="-88899" y="6959602"/>
            <a:ext cx="1525328" cy="256532"/>
          </a:xfrm>
          <a:prstGeom prst="rect">
            <a:avLst/>
          </a:prstGeom>
        </p:spPr>
        <p:txBody>
          <a:bodyPr wrap="none">
            <a:spAutoFit/>
          </a:bodyPr>
          <a:lstStyle/>
          <a:p>
            <a:r>
              <a:rPr lang="en-US" sz="1067" b="0" i="0" dirty="0">
                <a:solidFill>
                  <a:srgbClr val="555555"/>
                </a:solidFill>
                <a:effectLst/>
                <a:latin typeface="Open Sans" panose="020B0606030504020204" pitchFamily="34" charset="0"/>
              </a:rPr>
              <a:t>© </a:t>
            </a:r>
            <a:r>
              <a:rPr lang="en-US" sz="1067" b="0" i="0" u="none" strike="noStrike" dirty="0">
                <a:solidFill>
                  <a:srgbClr val="A5CD28"/>
                </a:solidFill>
                <a:effectLst/>
                <a:latin typeface="Open Sans" panose="020B0606030504020204" pitchFamily="34" charset="0"/>
                <a:hlinkClick r:id="rId15" tooltip="PresentationGo!"/>
              </a:rPr>
              <a:t>presentationgo.com</a:t>
            </a:r>
            <a:endParaRPr lang="en-US" sz="1067" dirty="0"/>
          </a:p>
        </p:txBody>
      </p:sp>
      <p:grpSp>
        <p:nvGrpSpPr>
          <p:cNvPr id="8" name="Group 7">
            <a:extLst>
              <a:ext uri="{FF2B5EF4-FFF2-40B4-BE49-F238E27FC236}">
                <a16:creationId xmlns:a16="http://schemas.microsoft.com/office/drawing/2014/main" xmlns="" id="{5B9598CF-92E8-45BD-884E-AFB827C1311E}"/>
              </a:ext>
            </a:extLst>
          </p:cNvPr>
          <p:cNvGrpSpPr/>
          <p:nvPr userDrawn="1"/>
        </p:nvGrpSpPr>
        <p:grpSpPr>
          <a:xfrm>
            <a:off x="-1654907" y="-16654"/>
            <a:ext cx="1556935" cy="612144"/>
            <a:chOff x="-2096383" y="21447"/>
            <a:chExt cx="1556935" cy="612144"/>
          </a:xfrm>
        </p:grpSpPr>
        <p:sp>
          <p:nvSpPr>
            <p:cNvPr id="9" name="TextBox 8">
              <a:extLst>
                <a:ext uri="{FF2B5EF4-FFF2-40B4-BE49-F238E27FC236}">
                  <a16:creationId xmlns:a16="http://schemas.microsoft.com/office/drawing/2014/main" xmlns="" id="{C3B3DA16-62CF-49AF-9B2D-01A786E29D65}"/>
                </a:ext>
              </a:extLst>
            </p:cNvPr>
            <p:cNvSpPr txBox="1"/>
            <p:nvPr userDrawn="1"/>
          </p:nvSpPr>
          <p:spPr>
            <a:xfrm>
              <a:off x="-2096383" y="21447"/>
              <a:ext cx="369951"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0" name="TextBox 9">
              <a:extLst>
                <a:ext uri="{FF2B5EF4-FFF2-40B4-BE49-F238E27FC236}">
                  <a16:creationId xmlns:a16="http://schemas.microsoft.com/office/drawing/2014/main" xmlns="" id="{6DD0F24F-F3D9-4255-8887-CDC22426826E}"/>
                </a:ext>
              </a:extLst>
            </p:cNvPr>
            <p:cNvSpPr txBox="1"/>
            <p:nvPr userDrawn="1"/>
          </p:nvSpPr>
          <p:spPr>
            <a:xfrm>
              <a:off x="-1002010" y="387370"/>
              <a:ext cx="462562"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1" name="Picture 10">
              <a:extLst>
                <a:ext uri="{FF2B5EF4-FFF2-40B4-BE49-F238E27FC236}">
                  <a16:creationId xmlns:a16="http://schemas.microsoft.com/office/drawing/2014/main" xmlns="" id="{150FB697-DEAA-42BC-86CE-F3D23992345D}"/>
                </a:ext>
              </a:extLst>
            </p:cNvPr>
            <p:cNvPicPr>
              <a:picLocks noChangeAspect="1"/>
            </p:cNvPicPr>
            <p:nvPr userDrawn="1"/>
          </p:nvPicPr>
          <p:blipFill>
            <a:blip r:embed="rId16" cstate="print"/>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247188317"/>
      </p:ext>
    </p:extLst>
  </p:cSld>
  <p:clrMap bg1="lt1" tx1="dk1" bg2="lt2" tx2="dk2" accent1="accent1" accent2="accent2" accent3="accent3" accent4="accent4" accent5="accent5" accent6="accent6" hlink="hlink" folHlink="folHlink"/>
  <p:sldLayoutIdLst>
    <p:sldLayoutId id="2147483771" r:id="rId1"/>
    <p:sldLayoutId id="2147483761" r:id="rId2"/>
    <p:sldLayoutId id="2147483772" r:id="rId3"/>
    <p:sldLayoutId id="2147483773"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txStyles>
    <p:titleStyle>
      <a:lvl1pPr algn="l" defTabSz="914400" rtl="0" eaLnBrk="1" latinLnBrk="0" hangingPunct="1">
        <a:lnSpc>
          <a:spcPct val="90000"/>
        </a:lnSpc>
        <a:spcBef>
          <a:spcPct val="0"/>
        </a:spcBef>
        <a:buNone/>
        <a:defRPr lang="en-US" sz="4800" b="1" kern="1200" cap="all" baseline="0" smtClean="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Your Date Here</a:t>
            </a:r>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Your Footer Here</a:t>
            </a: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pPr/>
              <a:t>‹Nr.›</a:t>
            </a:fld>
            <a:endParaRPr lang="en-US" dirty="0"/>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348050" y="2953920"/>
            <a:ext cx="8843947" cy="224831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CICLO JURISPRUDENCIA</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TRIBUTOS NACIONALES </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ESCUELA DE NEGOCIOS USAL – OCTUBRE 2020</a:t>
            </a:r>
            <a:endParaRPr lang="en-US" sz="3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ubtitle 5"/>
          <p:cNvSpPr>
            <a:spLocks noGrp="1"/>
          </p:cNvSpPr>
          <p:nvPr>
            <p:ph type="subTitle" idx="1"/>
          </p:nvPr>
        </p:nvSpPr>
        <p:spPr/>
        <p:txBody>
          <a:bodyPr/>
          <a:lstStyle/>
          <a:p>
            <a:r>
              <a:rPr lang="en-US" dirty="0" smtClean="0"/>
              <a:t>MARIA EUGENIA BIANCHI</a:t>
            </a:r>
            <a:endParaRPr lang="en-US" dirty="0"/>
          </a:p>
        </p:txBody>
      </p:sp>
      <p:sp>
        <p:nvSpPr>
          <p:cNvPr id="9" name="Freeform: Shape 8">
            <a:extLst>
              <a:ext uri="{FF2B5EF4-FFF2-40B4-BE49-F238E27FC236}">
                <a16:creationId xmlns:a16="http://schemas.microsoft.com/office/drawing/2014/main" xmlns="" id="{2ECEEFAB-8007-4E30-80A1-6265CA3AF86A}"/>
              </a:ext>
            </a:extLst>
          </p:cNvPr>
          <p:cNvSpPr/>
          <p:nvPr/>
        </p:nvSpPr>
        <p:spPr>
          <a:xfrm>
            <a:off x="3" y="2802836"/>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Placeholder 6">
            <a:extLst>
              <a:ext uri="{FF2B5EF4-FFF2-40B4-BE49-F238E27FC236}">
                <a16:creationId xmlns:a16="http://schemas.microsoft.com/office/drawing/2014/main" xmlns="" id="{CB84CD2C-FA1E-468C-8543-0495A0EFA630}"/>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9278" b="19278"/>
          <a:stretch>
            <a:fillRect/>
          </a:stretch>
        </p:blipFill>
        <p:spPr>
          <a:xfrm>
            <a:off x="4" y="57732"/>
            <a:ext cx="12191994" cy="4159244"/>
          </a:xfrm>
        </p:spPr>
      </p:pic>
    </p:spTree>
    <p:extLst>
      <p:ext uri="{BB962C8B-B14F-4D97-AF65-F5344CB8AC3E}">
        <p14:creationId xmlns:p14="http://schemas.microsoft.com/office/powerpoint/2010/main" val="9259867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3801" y="2743201"/>
            <a:ext cx="4943474" cy="769441"/>
          </a:xfrm>
          <a:prstGeom prst="rect">
            <a:avLst/>
          </a:prstGeom>
          <a:noFill/>
        </p:spPr>
        <p:txBody>
          <a:bodyPr wrap="square" rtlCol="0">
            <a:spAutoFit/>
          </a:bodyPr>
          <a:lstStyle/>
          <a:p>
            <a:pPr algn="ctr"/>
            <a:r>
              <a:rPr lang="es-ES" sz="4400" dirty="0" smtClean="0"/>
              <a:t>MUCHAS GRACIAS</a:t>
            </a:r>
            <a:endParaRPr lang="es-ES" sz="4400" dirty="0"/>
          </a:p>
        </p:txBody>
      </p:sp>
    </p:spTree>
    <p:extLst>
      <p:ext uri="{BB962C8B-B14F-4D97-AF65-F5344CB8AC3E}">
        <p14:creationId xmlns:p14="http://schemas.microsoft.com/office/powerpoint/2010/main" val="9794475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88624" y="1731939"/>
            <a:ext cx="11544999" cy="4993759"/>
          </a:xfrm>
        </p:spPr>
        <p:txBody>
          <a:bodyPr>
            <a:noAutofit/>
          </a:bodyPr>
          <a:lstStyle/>
          <a:p>
            <a:pPr marL="0" indent="0" algn="just">
              <a:spcBef>
                <a:spcPts val="0"/>
              </a:spcBef>
              <a:buNone/>
            </a:pPr>
            <a:r>
              <a:rPr lang="es-AR" sz="1400" b="1" dirty="0"/>
              <a:t>Hechos: </a:t>
            </a:r>
            <a:r>
              <a:rPr lang="es-AR" sz="1400" dirty="0" smtClean="0"/>
              <a:t>La Asociación Odontológica Salteña, entidad sin fines de lucro constituida en 1929, con estatutos aprobados por la Inspección General de Presonas Jurídicas de Salta, es una entidad gremial que reúne a los profesionales odontólogos de la jurisdicción y toma a su cargo la negociación de la relación de aquéllos con las obras sociales y entes de medicina prepaga, ya sea para la concertación de </a:t>
            </a:r>
            <a:r>
              <a:rPr lang="es-AR" sz="1400" dirty="0" smtClean="0"/>
              <a:t>aranceles</a:t>
            </a:r>
            <a:r>
              <a:rPr lang="es-AR" sz="1400" dirty="0" smtClean="0"/>
              <a:t>, su liquidación, facturación y cobro; percibiendo un porcentaje del monto facturado en concepto de reintegro de gastos. Hasta el año 2015 gozó de la exención prevista en el inciso f) del artículo 20 de la LIG; pero el Fisco en dicho año revocó el beneficio por considerar que la Asociación no coadyuva al bien público sino al desenvolvimiento de las actividades comerciales de sus asociados. A juicio de la AFIP, la Asociación presta un servicio de intermediación en el cobro de honorarios a cambio de una comisión y por ende, no se trataría de una actividad sin fines de lucro, atento verificarse un desvío del objeto social. Si bien la revocación de la exención en 2015 quedó firme y consentida, se realizaron nuevos trámites de exención en 2018 y 2019, los cuales fueron admitidos formalmente –lo que le permitió a la Asociación gozar temporalmente de la exención hasta el dictado de los nuevos actos de rechazo-.</a:t>
            </a:r>
            <a:r>
              <a:rPr lang="es-AR" sz="1400" dirty="0"/>
              <a:t> </a:t>
            </a:r>
            <a:r>
              <a:rPr lang="es-AR" sz="1400" dirty="0" smtClean="0"/>
              <a:t>La </a:t>
            </a:r>
            <a:r>
              <a:rPr lang="es-AR" sz="1400" dirty="0"/>
              <a:t>Asociación interpuso demanda contenciosa </a:t>
            </a:r>
            <a:r>
              <a:rPr lang="es-AR" sz="1400" dirty="0" smtClean="0"/>
              <a:t>para que se revoquen los actos que resolvieron denegar las exenciones y solicitó </a:t>
            </a:r>
            <a:r>
              <a:rPr lang="es-AR" sz="1400" dirty="0"/>
              <a:t>el dictado de una medida cautelar </a:t>
            </a:r>
            <a:r>
              <a:rPr lang="es-AR" sz="1400" dirty="0" smtClean="0"/>
              <a:t>de suspensión de los efectos de los actos administrativos, </a:t>
            </a:r>
            <a:r>
              <a:rPr lang="es-AR" sz="1400" dirty="0"/>
              <a:t>en </a:t>
            </a:r>
            <a:r>
              <a:rPr lang="es-AR" sz="1400" dirty="0" smtClean="0"/>
              <a:t>los   términos establecidos </a:t>
            </a:r>
            <a:r>
              <a:rPr lang="es-AR" sz="1400" dirty="0"/>
              <a:t>en el art. 13 de la Ley Nº 26.854, </a:t>
            </a:r>
            <a:r>
              <a:rPr lang="es-AR" sz="1400" dirty="0" smtClean="0"/>
              <a:t>hasta </a:t>
            </a:r>
            <a:r>
              <a:rPr lang="es-AR" sz="1400" dirty="0"/>
              <a:t>el dictado de la sentencia </a:t>
            </a:r>
            <a:r>
              <a:rPr lang="es-AR" sz="1400" dirty="0" smtClean="0"/>
              <a:t>definitiva. Se agravia porque a su juicio, la AFIP desconoce el carácter de entidad sin fines de lucro que le ha reconocido la autoridad competente que es la Inspección de Personas Jurídicas. Asimismo, sostuvo que la AFIP ha ignorado </a:t>
            </a:r>
            <a:r>
              <a:rPr lang="es-AR" sz="1400" dirty="0"/>
              <a:t>el resto de </a:t>
            </a:r>
            <a:r>
              <a:rPr lang="es-AR" sz="1400" dirty="0" smtClean="0"/>
              <a:t>las actividades </a:t>
            </a:r>
            <a:r>
              <a:rPr lang="es-AR" sz="1400" dirty="0"/>
              <a:t>que </a:t>
            </a:r>
            <a:r>
              <a:rPr lang="es-AR" sz="1400" dirty="0" smtClean="0"/>
              <a:t>desarrolla sin costo, tales como </a:t>
            </a:r>
            <a:r>
              <a:rPr lang="es-AR" sz="1400" dirty="0" smtClean="0"/>
              <a:t>impartir cursos </a:t>
            </a:r>
            <a:r>
              <a:rPr lang="es-AR" sz="1400" dirty="0" smtClean="0"/>
              <a:t>de </a:t>
            </a:r>
            <a:r>
              <a:rPr lang="es-AR" sz="1400" dirty="0"/>
              <a:t>postgrado</a:t>
            </a:r>
            <a:r>
              <a:rPr lang="es-AR" sz="1400" dirty="0" smtClean="0"/>
              <a:t>, capacitaciones y </a:t>
            </a:r>
            <a:r>
              <a:rPr lang="es-AR" sz="1400" dirty="0" smtClean="0"/>
              <a:t>atender consultas </a:t>
            </a:r>
            <a:r>
              <a:rPr lang="es-AR" sz="1400" dirty="0" smtClean="0"/>
              <a:t>de</a:t>
            </a:r>
            <a:r>
              <a:rPr lang="es-AR" sz="1400" dirty="0" smtClean="0"/>
              <a:t> </a:t>
            </a:r>
            <a:r>
              <a:rPr lang="es-AR" sz="1400" dirty="0" smtClean="0"/>
              <a:t>pacientes derivados con </a:t>
            </a:r>
            <a:r>
              <a:rPr lang="es-AR" sz="1400" dirty="0" smtClean="0"/>
              <a:t>dolencias.</a:t>
            </a:r>
            <a:r>
              <a:rPr lang="es-AR" sz="1400" dirty="0"/>
              <a:t> </a:t>
            </a:r>
            <a:r>
              <a:rPr lang="es-ES" sz="1400" dirty="0" smtClean="0"/>
              <a:t>El </a:t>
            </a:r>
            <a:r>
              <a:rPr lang="es-ES" sz="1400" dirty="0" smtClean="0"/>
              <a:t>Juez Federal de Salta, concedió la medida cautelar peticionada en fecha 1/10/19 y la Sala I de la CFSA, la confirmó en sentencia del 28/09/2020.</a:t>
            </a:r>
            <a:endParaRPr lang="es-AR" sz="1400" dirty="0"/>
          </a:p>
          <a:p>
            <a:pPr marL="0" indent="0" algn="just">
              <a:spcBef>
                <a:spcPts val="0"/>
              </a:spcBef>
              <a:buNone/>
            </a:pPr>
            <a:endParaRPr lang="es-AR" sz="1400" dirty="0"/>
          </a:p>
          <a:p>
            <a:pPr marL="0" indent="0" algn="just">
              <a:spcBef>
                <a:spcPts val="0"/>
              </a:spcBef>
              <a:buNone/>
            </a:pPr>
            <a:r>
              <a:rPr lang="es-ES" sz="1400" b="1" dirty="0" smtClean="0"/>
              <a:t>Sentencia: </a:t>
            </a:r>
            <a:r>
              <a:rPr lang="es-AR" sz="1400" dirty="0" smtClean="0"/>
              <a:t>El </a:t>
            </a:r>
            <a:r>
              <a:rPr lang="es-AR" sz="1400" dirty="0"/>
              <a:t>Tribunal destacó que la asociación civil no desarrolla ninguna actividad comercial sino una </a:t>
            </a:r>
            <a:r>
              <a:rPr lang="es-AR" sz="1400" b="1" i="1" dirty="0"/>
              <a:t>administrativa</a:t>
            </a:r>
            <a:r>
              <a:rPr lang="es-AR" sz="1400" dirty="0"/>
              <a:t> en favor de los asociados que son quienes aportan el dinero para afrontar los gastos que genera su funcionamiento</a:t>
            </a:r>
            <a:r>
              <a:rPr lang="es-AR" sz="1400" dirty="0" smtClean="0"/>
              <a:t>. En tanto que el </a:t>
            </a:r>
            <a:r>
              <a:rPr lang="es-AR" sz="1400" dirty="0"/>
              <a:t>servicio de facturación es una actividad que </a:t>
            </a:r>
            <a:r>
              <a:rPr lang="es-AR" sz="1400" dirty="0" smtClean="0"/>
              <a:t>concentra </a:t>
            </a:r>
            <a:r>
              <a:rPr lang="es-AR" sz="1400" dirty="0"/>
              <a:t>el trámite burocrático que deben realizar cada uno de los profesionales asociados para hacer llegar las órdenes a las distintas obras sociales y recibir el pago de sus honorarios, y en el que el beneficio más significativo para ellos es el </a:t>
            </a:r>
            <a:r>
              <a:rPr lang="es-AR" sz="1400" b="1" i="1" dirty="0"/>
              <a:t>ahorro de tiempo que significa el trámite administrativo</a:t>
            </a:r>
            <a:r>
              <a:rPr lang="es-AR" sz="1400" dirty="0"/>
              <a:t>, obteniendo la Asociación por dicho accionar una comisión para gastos que descuenta a cada </a:t>
            </a:r>
            <a:r>
              <a:rPr lang="es-AR" sz="1400" dirty="0" smtClean="0"/>
              <a:t>profesional, lo </a:t>
            </a:r>
            <a:r>
              <a:rPr lang="es-AR" sz="1400" dirty="0"/>
              <a:t>cual </a:t>
            </a:r>
            <a:r>
              <a:rPr lang="es-AR" sz="1400" dirty="0" smtClean="0"/>
              <a:t>aparece </a:t>
            </a:r>
            <a:r>
              <a:rPr lang="es-AR" sz="1400" dirty="0"/>
              <a:t>como una actividad más tendiente a “bregar por los intereses de los asociados”, facilitando el ejercicio de la profesión sin que sus operadores se distraigan en demasía en aspectos administrativos, y sin que pueda considerarse que dicha operatoria emerja como </a:t>
            </a:r>
            <a:r>
              <a:rPr lang="es-AR" sz="1400" i="1" dirty="0" smtClean="0"/>
              <a:t>lucrativa</a:t>
            </a:r>
            <a:r>
              <a:rPr lang="es-AR" sz="1400" dirty="0" smtClean="0"/>
              <a:t>. Indicó que lo determinante es que no exista distribución de ingresos entre sus socios. Asimismo, indicó que no se observa </a:t>
            </a:r>
            <a:r>
              <a:rPr lang="es-AR" sz="1400" dirty="0"/>
              <a:t>que la confirmación de la medida afecte la </a:t>
            </a:r>
            <a:r>
              <a:rPr lang="es-AR" sz="1400" dirty="0" smtClean="0"/>
              <a:t>recaudación, </a:t>
            </a:r>
            <a:r>
              <a:rPr lang="es-AR" sz="1400" dirty="0"/>
              <a:t>porque se trata de </a:t>
            </a:r>
            <a:r>
              <a:rPr lang="es-AR" sz="1400" dirty="0" smtClean="0"/>
              <a:t>exenciones </a:t>
            </a:r>
            <a:r>
              <a:rPr lang="es-AR" sz="1400" dirty="0"/>
              <a:t>de las que venía gozando la Asociación desde hace varias </a:t>
            </a:r>
            <a:r>
              <a:rPr lang="es-AR" sz="1400" dirty="0" smtClean="0"/>
              <a:t>décadas. En igual sentido “Asociación Salteña de Ortopedia y Traumatología” (7/10/13) y “Asoc. Bioquímica de Salta” (03/02/17).</a:t>
            </a:r>
            <a:endParaRPr lang="es-ES" sz="1400" dirty="0" smtClean="0"/>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rPr>
              <a:t>“ASOCIACION </a:t>
            </a:r>
            <a:r>
              <a:rPr lang="en-US" sz="1800" cap="none" dirty="0">
                <a:ln w="17780" cmpd="sng">
                  <a:solidFill>
                    <a:srgbClr val="FFFFFF"/>
                  </a:solidFill>
                  <a:prstDash val="solid"/>
                  <a:miter lim="800000"/>
                </a:ln>
              </a:rPr>
              <a:t>ODONTOLOGICA SALTEÑA c/ AFIP s/ CONTENCIOSO ADMINISTRATIVO – VARIOS</a:t>
            </a:r>
            <a:r>
              <a:rPr lang="en-US" sz="1800" cap="none" dirty="0" smtClean="0">
                <a:ln w="17780" cmpd="sng">
                  <a:solidFill>
                    <a:srgbClr val="FFFFFF"/>
                  </a:solidFill>
                  <a:prstDash val="solid"/>
                  <a:miter lim="800000"/>
                </a:ln>
              </a:rPr>
              <a:t>”</a:t>
            </a:r>
            <a:r>
              <a:rPr lang="en-US" sz="1800" cap="none" dirty="0">
                <a:ln w="17780" cmpd="sng">
                  <a:solidFill>
                    <a:srgbClr val="FFFFFF"/>
                  </a:solidFill>
                  <a:prstDash val="solid"/>
                  <a:miter lim="800000"/>
                </a:ln>
              </a:rPr>
              <a:t/>
            </a:r>
            <a:br>
              <a:rPr lang="en-US" sz="1800" cap="none" dirty="0">
                <a:ln w="17780" cmpd="sng">
                  <a:solidFill>
                    <a:srgbClr val="FFFFFF"/>
                  </a:solidFill>
                  <a:prstDash val="solid"/>
                  <a:miter lim="800000"/>
                </a:ln>
              </a:rPr>
            </a:br>
            <a:r>
              <a:rPr lang="en-US" sz="1800" cap="none" dirty="0">
                <a:ln w="1905"/>
              </a:rPr>
              <a:t>Cámara </a:t>
            </a:r>
            <a:r>
              <a:rPr lang="en-US" sz="1800" cap="none" dirty="0" smtClean="0">
                <a:ln w="1905"/>
              </a:rPr>
              <a:t>Federal </a:t>
            </a:r>
            <a:r>
              <a:rPr lang="en-US" sz="1800" cap="none" dirty="0" smtClean="0">
                <a:ln w="1905"/>
              </a:rPr>
              <a:t>de </a:t>
            </a:r>
            <a:r>
              <a:rPr lang="en-US" sz="1800" cap="none" dirty="0" smtClean="0">
                <a:ln w="1905"/>
              </a:rPr>
              <a:t>Salta, </a:t>
            </a:r>
            <a:r>
              <a:rPr lang="en-US" sz="1800" cap="none" dirty="0">
                <a:ln w="1905"/>
              </a:rPr>
              <a:t>Sala </a:t>
            </a:r>
            <a:r>
              <a:rPr lang="en-US" sz="1800" cap="none" dirty="0" smtClean="0">
                <a:ln w="1905"/>
              </a:rPr>
              <a:t>I</a:t>
            </a:r>
            <a:r>
              <a:rPr lang="en-US" sz="1800" cap="none" dirty="0">
                <a:ln w="1905"/>
              </a:rPr>
              <a:t/>
            </a:r>
            <a:br>
              <a:rPr lang="en-US" sz="1800" cap="none" dirty="0">
                <a:ln w="1905"/>
              </a:rPr>
            </a:br>
            <a:r>
              <a:rPr lang="en-US" sz="1800" cap="none" dirty="0">
                <a:ln w="1905"/>
              </a:rPr>
              <a:t>2</a:t>
            </a:r>
            <a:r>
              <a:rPr lang="en-US" sz="1800" cap="none" dirty="0" smtClean="0">
                <a:ln w="1905"/>
              </a:rPr>
              <a:t>8/09/2020</a:t>
            </a:r>
            <a:r>
              <a:rPr lang="en-US" sz="1800" cap="none" dirty="0" smtClean="0">
                <a:ln w="17780" cmpd="sng">
                  <a:solidFill>
                    <a:srgbClr val="FFFFFF"/>
                  </a:solidFill>
                  <a:prstDash val="solid"/>
                  <a:miter lim="800000"/>
                </a:ln>
              </a:rPr>
              <a:t> </a:t>
            </a:r>
            <a:endParaRPr lang="es-ES" sz="1800" dirty="0"/>
          </a:p>
        </p:txBody>
      </p:sp>
      <p:sp>
        <p:nvSpPr>
          <p:cNvPr id="4" name="Subtítulo 3"/>
          <p:cNvSpPr>
            <a:spLocks noGrp="1"/>
          </p:cNvSpPr>
          <p:nvPr>
            <p:ph type="subTitle" idx="13"/>
          </p:nvPr>
        </p:nvSpPr>
        <p:spPr>
          <a:xfrm>
            <a:off x="4791180" y="1068030"/>
            <a:ext cx="7400821" cy="635045"/>
          </a:xfrm>
        </p:spPr>
        <p:txBody>
          <a:bodyPr>
            <a:normAutofit fontScale="55000" lnSpcReduction="20000"/>
          </a:bodyPr>
          <a:lstStyle/>
          <a:p>
            <a:r>
              <a:rPr lang="es-AR" sz="2300" b="1" cap="none" dirty="0">
                <a:ln w="1905"/>
                <a:solidFill>
                  <a:srgbClr val="000000"/>
                </a:solidFill>
                <a:effectLst>
                  <a:innerShdw blurRad="69850" dist="43180" dir="5400000">
                    <a:srgbClr val="000000">
                      <a:alpha val="65000"/>
                    </a:srgbClr>
                  </a:innerShdw>
                </a:effectLst>
              </a:rPr>
              <a:t>RECHAZO DE EXENCIÓN - IMPUESTO A LAS GANANCIAS – ASOCIACIÓN CIVIL SIN FINES DE LUCRO – </a:t>
            </a:r>
            <a:r>
              <a:rPr lang="es-AR" sz="2300" b="1" cap="none" dirty="0">
                <a:ln w="1905"/>
                <a:solidFill>
                  <a:srgbClr val="000000"/>
                </a:solidFill>
                <a:effectLst>
                  <a:innerShdw blurRad="69850" dist="43180" dir="5400000">
                    <a:srgbClr val="000000">
                      <a:alpha val="65000"/>
                    </a:srgbClr>
                  </a:innerShdw>
                </a:effectLst>
              </a:rPr>
              <a:t>SERVICIO DE </a:t>
            </a:r>
            <a:r>
              <a:rPr lang="es-AR" sz="2300" b="1" cap="none" dirty="0" smtClean="0">
                <a:ln w="1905"/>
                <a:solidFill>
                  <a:srgbClr val="000000"/>
                </a:solidFill>
                <a:effectLst>
                  <a:innerShdw blurRad="69850" dist="43180" dir="5400000">
                    <a:srgbClr val="000000">
                      <a:alpha val="65000"/>
                    </a:srgbClr>
                  </a:innerShdw>
                </a:effectLst>
              </a:rPr>
              <a:t>FACTURACIÓN- MEDIDA </a:t>
            </a:r>
            <a:r>
              <a:rPr lang="es-AR" sz="2300" b="1" cap="none" dirty="0">
                <a:ln w="1905"/>
                <a:solidFill>
                  <a:srgbClr val="000000"/>
                </a:solidFill>
                <a:effectLst>
                  <a:innerShdw blurRad="69850" dist="43180" dir="5400000">
                    <a:srgbClr val="000000">
                      <a:alpha val="65000"/>
                    </a:srgbClr>
                  </a:innerShdw>
                </a:effectLst>
              </a:rPr>
              <a:t>CAUTELAR DE NO INNOVAR </a:t>
            </a:r>
            <a:r>
              <a:rPr lang="es-AR" sz="2300" b="1" cap="none" dirty="0" smtClean="0">
                <a:ln w="1905"/>
                <a:solidFill>
                  <a:srgbClr val="000000"/>
                </a:solidFill>
                <a:effectLst>
                  <a:innerShdw blurRad="69850" dist="43180" dir="5400000">
                    <a:srgbClr val="000000">
                      <a:alpha val="65000"/>
                    </a:srgbClr>
                  </a:innerShdw>
                </a:effectLst>
              </a:rPr>
              <a:t>– PROCEDENCIA.</a:t>
            </a:r>
            <a:endParaRPr lang="es-AR" sz="2300" b="1" cap="none" dirty="0">
              <a:ln w="1905"/>
              <a:solidFill>
                <a:srgbClr val="000000"/>
              </a:solidFill>
              <a:effectLst>
                <a:innerShdw blurRad="69850" dist="43180" dir="5400000">
                  <a:srgbClr val="000000">
                    <a:alpha val="65000"/>
                  </a:srgbClr>
                </a:innerShdw>
              </a:effectLst>
            </a:endParaRPr>
          </a:p>
          <a:p>
            <a:r>
              <a:rPr lang="es-AR" sz="2300" b="1" cap="none" dirty="0">
                <a:ln w="1905"/>
                <a:solidFill>
                  <a:srgbClr val="000000"/>
                </a:solidFill>
                <a:effectLst>
                  <a:innerShdw blurRad="69850" dist="43180" dir="5400000">
                    <a:srgbClr val="000000">
                      <a:alpha val="65000"/>
                    </a:srgbClr>
                  </a:innerShdw>
                </a:effectLst>
              </a:rPr>
              <a:t> </a:t>
            </a:r>
          </a:p>
        </p:txBody>
      </p:sp>
      <p:sp>
        <p:nvSpPr>
          <p:cNvPr id="6" name="CuadroTexto 5"/>
          <p:cNvSpPr txBox="1"/>
          <p:nvPr/>
        </p:nvSpPr>
        <p:spPr>
          <a:xfrm>
            <a:off x="173175" y="952568"/>
            <a:ext cx="2183929" cy="400110"/>
          </a:xfrm>
          <a:prstGeom prst="rect">
            <a:avLst/>
          </a:prstGeom>
          <a:noFill/>
        </p:spPr>
        <p:txBody>
          <a:bodyPr wrap="square" rtlCol="0">
            <a:spAutoFit/>
          </a:bodyPr>
          <a:lstStyle/>
          <a:p>
            <a:pPr algn="ctr"/>
            <a:r>
              <a:rPr lang="en-US" sz="1000" dirty="0">
                <a:solidFill>
                  <a:srgbClr val="FFFFFF"/>
                </a:solidFill>
              </a:rPr>
              <a:t>Expositor: María Eugenia Bianchi</a:t>
            </a:r>
          </a:p>
          <a:p>
            <a:pPr algn="ctr"/>
            <a:r>
              <a:rPr lang="en-US" sz="1000" dirty="0">
                <a:solidFill>
                  <a:srgbClr val="FFFFFF"/>
                </a:solidFill>
              </a:rPr>
              <a:t>bianchi@estudiobnc.com.ar</a:t>
            </a:r>
          </a:p>
        </p:txBody>
      </p:sp>
    </p:spTree>
    <p:extLst>
      <p:ext uri="{BB962C8B-B14F-4D97-AF65-F5344CB8AC3E}">
        <p14:creationId xmlns:p14="http://schemas.microsoft.com/office/powerpoint/2010/main" val="29153975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33450" y="1923743"/>
            <a:ext cx="11719261" cy="4743984"/>
          </a:xfrm>
        </p:spPr>
        <p:txBody>
          <a:bodyPr>
            <a:normAutofit lnSpcReduction="10000"/>
          </a:bodyPr>
          <a:lstStyle/>
          <a:p>
            <a:pPr marL="0" indent="0" algn="just">
              <a:spcBef>
                <a:spcPts val="0"/>
              </a:spcBef>
              <a:buNone/>
            </a:pPr>
            <a:r>
              <a:rPr lang="es-AR" sz="1400" b="1" dirty="0"/>
              <a:t>Hechos</a:t>
            </a:r>
            <a:r>
              <a:rPr lang="es-AR" sz="1400" b="1" dirty="0" smtClean="0"/>
              <a:t>: </a:t>
            </a:r>
            <a:r>
              <a:rPr lang="es-AR" sz="1400" dirty="0" smtClean="0"/>
              <a:t>Los </a:t>
            </a:r>
            <a:r>
              <a:rPr lang="es-AR" sz="1400" dirty="0" smtClean="0"/>
              <a:t>Castores </a:t>
            </a:r>
            <a:r>
              <a:rPr lang="es-AR" sz="1400" dirty="0" smtClean="0"/>
              <a:t>es</a:t>
            </a:r>
            <a:r>
              <a:rPr lang="es-AR" sz="1400" dirty="0" smtClean="0"/>
              <a:t> </a:t>
            </a:r>
            <a:r>
              <a:rPr lang="es-AR" sz="1400" dirty="0" smtClean="0"/>
              <a:t>una </a:t>
            </a:r>
            <a:r>
              <a:rPr lang="es-AR" sz="1400" dirty="0"/>
              <a:t>A</a:t>
            </a:r>
            <a:r>
              <a:rPr lang="es-AR" sz="1400" dirty="0" smtClean="0"/>
              <a:t>sociación </a:t>
            </a:r>
            <a:r>
              <a:rPr lang="es-AR" sz="1400" dirty="0"/>
              <a:t>C</a:t>
            </a:r>
            <a:r>
              <a:rPr lang="es-AR" sz="1400" dirty="0" smtClean="0"/>
              <a:t>ivil </a:t>
            </a:r>
            <a:r>
              <a:rPr lang="es-AR" sz="1400" dirty="0" smtClean="0"/>
              <a:t>sin fines de lucro </a:t>
            </a:r>
            <a:r>
              <a:rPr lang="es-AR" sz="1400" dirty="0" smtClean="0"/>
              <a:t>que utiliza </a:t>
            </a:r>
            <a:r>
              <a:rPr lang="es-AR" sz="1400" dirty="0" smtClean="0"/>
              <a:t>la figura de sociedad anónima de acuerdo al art. 3º de la Ley 19.550. Su objeto social es llevar adelante la organización, administración y mantenimiento del barrio “Los Castores” que fue desarrollado por Nordelta S.A. La desarrolladora le transfirió a </a:t>
            </a:r>
            <a:r>
              <a:rPr lang="es-AR" sz="1400" dirty="0" smtClean="0"/>
              <a:t>t</a:t>
            </a:r>
            <a:r>
              <a:rPr lang="es-AR" sz="1400" dirty="0" smtClean="0"/>
              <a:t>í</a:t>
            </a:r>
            <a:r>
              <a:rPr lang="es-AR" sz="1400" dirty="0" smtClean="0"/>
              <a:t>tulo </a:t>
            </a:r>
            <a:r>
              <a:rPr lang="es-AR" sz="1400" dirty="0" smtClean="0"/>
              <a:t>gratuito inmuebles destinados a espacios de circulación y de esparcimiento, constituyendo con carácter permanente y continua una servidumbre real y gratuita de esos inmuebles y disponiendo que la totalidad de esas parcelas no pueden ser objeto de disposición de dominio (con sustento en las disposiciones de los Decretos 8912/1977; 9404/1986, 27/1998). Ello así, se </a:t>
            </a:r>
            <a:r>
              <a:rPr lang="es-AR" sz="1400" dirty="0" smtClean="0"/>
              <a:t>estableció </a:t>
            </a:r>
            <a:r>
              <a:rPr lang="es-AR" sz="1400" dirty="0" smtClean="0"/>
              <a:t>a favor de cada copropietario del complejo una servidumbre real de uso perpetuo y gratuito de las partes comunes y, aquéllas son mantenidas por los socios, abonando proporcionalmente los gastos con las expensas </a:t>
            </a:r>
            <a:r>
              <a:rPr lang="es-AR" sz="1400" dirty="0" smtClean="0"/>
              <a:t>del </a:t>
            </a:r>
            <a:r>
              <a:rPr lang="es-AR" sz="1400" dirty="0" smtClean="0"/>
              <a:t>complejo residencial. </a:t>
            </a:r>
            <a:r>
              <a:rPr lang="es-AR" sz="1400" dirty="0"/>
              <a:t>L</a:t>
            </a:r>
            <a:r>
              <a:rPr lang="es-AR" sz="1400" dirty="0" smtClean="0"/>
              <a:t>a entidad no goza de la exención en el Impuesto a las Ganancias (inciso f) art. 20 de la LIG) –porque aquélla fue denegada por sentencia judicial firme de la Cámara Federal de San Martin</a:t>
            </a:r>
            <a:r>
              <a:rPr lang="es-AR" sz="1400" dirty="0" smtClean="0"/>
              <a:t>- y, </a:t>
            </a:r>
            <a:r>
              <a:rPr lang="es-AR" sz="1400" dirty="0" smtClean="0"/>
              <a:t>en </a:t>
            </a:r>
            <a:r>
              <a:rPr lang="es-AR" sz="1400" dirty="0" smtClean="0"/>
              <a:t>consecuencia, </a:t>
            </a:r>
            <a:r>
              <a:rPr lang="es-AR" sz="1400" dirty="0" smtClean="0"/>
              <a:t>tampoco se encuentra comprendida en la exención prevista en el art. 3º, inciso c) de la Ley 25.063. Sin embargo, tal decisión se sustentó en la </a:t>
            </a:r>
            <a:r>
              <a:rPr lang="es-AR" sz="1400" b="1" i="1" dirty="0" smtClean="0"/>
              <a:t>ausencia de beneficio público del objeto, ya que redunda solo en beneficio de sus miembros</a:t>
            </a:r>
            <a:r>
              <a:rPr lang="es-AR" sz="1400" b="1" dirty="0" smtClean="0"/>
              <a:t>, </a:t>
            </a:r>
            <a:r>
              <a:rPr lang="es-AR" sz="1400" dirty="0" smtClean="0"/>
              <a:t>pero no en la verificación de la existencia de un lucro derivado de la actividad. Así, sin desconocer la inexistencia de tales dispensas; el </a:t>
            </a:r>
            <a:r>
              <a:rPr lang="es-AR" sz="1400" i="1" dirty="0" smtClean="0"/>
              <a:t>thema decidendum </a:t>
            </a:r>
            <a:r>
              <a:rPr lang="es-AR" sz="1400" dirty="0" smtClean="0"/>
              <a:t>versó sobre la aplicación de los arts. 1º y 2º de la ley del Impuesto a la Ganancia Mínima Presunta a esta particular actividad. La Asociación, apeló ante el TFN las resoluciones determinativas de oficio del gravamen referidas a los ejercicios 2001 a 2004 y sostuvo </a:t>
            </a:r>
            <a:r>
              <a:rPr lang="es-AR" sz="1400" dirty="0" smtClean="0"/>
              <a:t>que, </a:t>
            </a:r>
            <a:r>
              <a:rPr lang="es-AR" sz="1400" dirty="0" smtClean="0"/>
              <a:t>por tratarse de una entidad sin fines de </a:t>
            </a:r>
            <a:r>
              <a:rPr lang="es-AR" sz="1400" dirty="0" smtClean="0"/>
              <a:t>lucro, </a:t>
            </a:r>
            <a:r>
              <a:rPr lang="es-AR" sz="1400" dirty="0" smtClean="0"/>
              <a:t>no se encuentra comprendida en la hipótesis prevista en las referidas normas; atento que </a:t>
            </a:r>
            <a:r>
              <a:rPr lang="es-AR" sz="1400" b="1" u="sng" dirty="0" smtClean="0"/>
              <a:t>sus activos son insusceptibles de producir rentas</a:t>
            </a:r>
            <a:r>
              <a:rPr lang="es-AR" sz="1400" dirty="0" smtClean="0"/>
              <a:t>. </a:t>
            </a:r>
          </a:p>
          <a:p>
            <a:pPr marL="0" indent="0" algn="just">
              <a:spcBef>
                <a:spcPts val="0"/>
              </a:spcBef>
              <a:buNone/>
            </a:pPr>
            <a:endParaRPr lang="es-AR" sz="1400" dirty="0"/>
          </a:p>
          <a:p>
            <a:pPr marL="0" indent="0" algn="just">
              <a:spcBef>
                <a:spcPts val="0"/>
              </a:spcBef>
              <a:buNone/>
            </a:pPr>
            <a:r>
              <a:rPr lang="es-AR" sz="1400" dirty="0" smtClean="0"/>
              <a:t>La Sala “A” del Tribunal, en sentencia del 02/10/18, revocó los actos y consideró aplicable al caso la doctrina de los precedentes de la Corte Suprema de Justicia de la Nación “Hermitage” (Fallos 333:993) y “Diario Perfil” (337:62). Sostuvo que de la prueba producida surge la inexistencia de “ganancias” y, por ende, la ausencia de la ficción legal prevista por el legislador como reveladora de capacidad contributiva.</a:t>
            </a:r>
          </a:p>
          <a:p>
            <a:pPr marL="0" indent="0" algn="just">
              <a:spcBef>
                <a:spcPts val="0"/>
              </a:spcBef>
              <a:buNone/>
            </a:pPr>
            <a:endParaRPr lang="es-AR" sz="1400" dirty="0"/>
          </a:p>
          <a:p>
            <a:pPr marL="0" indent="0" algn="just">
              <a:spcBef>
                <a:spcPts val="0"/>
              </a:spcBef>
              <a:buNone/>
            </a:pPr>
            <a:r>
              <a:rPr lang="es-ES" sz="1400" b="1" dirty="0"/>
              <a:t>Sentencia</a:t>
            </a:r>
            <a:r>
              <a:rPr lang="es-ES" sz="1400" b="1" dirty="0" smtClean="0"/>
              <a:t>: </a:t>
            </a:r>
            <a:r>
              <a:rPr lang="es-ES" sz="1400" dirty="0" smtClean="0"/>
              <a:t>La Sala I de la CNACAF, confirmó el pronunciamiento. </a:t>
            </a:r>
            <a:r>
              <a:rPr lang="es-ES" sz="1400" b="1" dirty="0" smtClean="0"/>
              <a:t>Sostuvo que</a:t>
            </a:r>
            <a:r>
              <a:rPr lang="es-ES" sz="1400" b="1" dirty="0"/>
              <a:t> </a:t>
            </a:r>
            <a:r>
              <a:rPr lang="es-ES" sz="1400" b="1" dirty="0" smtClean="0"/>
              <a:t>la </a:t>
            </a:r>
            <a:r>
              <a:rPr lang="es-ES" sz="1400" b="1" dirty="0"/>
              <a:t>carencia de un ánimo lucrativo en el objeto social de la entidad administradora y propietaria de las partes comunes del barrio cerrado o club de campo y la inexistencia de reparto de utilidades entre sus socios determinan la irrazonabilidad de que sea considerada sujeto de la obligación del impuesto a la ganancia mínima presunta</a:t>
            </a:r>
            <a:r>
              <a:rPr lang="es-ES" sz="1400" b="1" dirty="0" smtClean="0"/>
              <a:t>. </a:t>
            </a:r>
            <a:r>
              <a:rPr lang="es-ES" sz="1400" dirty="0" smtClean="0"/>
              <a:t>Así, señaló que: </a:t>
            </a:r>
            <a:r>
              <a:rPr lang="es-ES" sz="1400" i="1" dirty="0" smtClean="0"/>
              <a:t>“… en el caso no se observa la ficción legal prevista por el legislador como presupuesto de hecho del impuesto… esto es, que quien mantiene un activo afectado a una actividad empresaria, al menos obtiene una rentabilidad que le permite su sostenimiento; toda vez que las circunstancias fácticas demuestran que en atención al diseño dado al negocio analizado, éste no resulta susceptible de producir ganancias en los términos del objeto de la ley del impuesto. Carece de razonabilidad exigir un tributo sobre una base imponible ficta por medio de la presunción de que los activos de la sociedad actora, por su mera existencia, son susceptibles de generar una renta, cuando ellos, por cuestiones que han sido remarcadas anteriormente, carecen de esa aptitud porque responden a una finalidad sustancialmente ajena a la percepción de una ganancia.” </a:t>
            </a:r>
            <a:r>
              <a:rPr lang="es-ES" sz="1400" dirty="0" smtClean="0"/>
              <a:t>En igual sentido, la misma sala en “Caracoles S.A.” (20/09/2016).</a:t>
            </a:r>
            <a:endParaRPr lang="es-ES" sz="1400" i="1" dirty="0"/>
          </a:p>
        </p:txBody>
      </p:sp>
      <p:sp>
        <p:nvSpPr>
          <p:cNvPr id="3" name="Título 2"/>
          <p:cNvSpPr>
            <a:spLocks noGrp="1"/>
          </p:cNvSpPr>
          <p:nvPr>
            <p:ph type="title"/>
          </p:nvPr>
        </p:nvSpPr>
        <p:spPr/>
        <p:txBody>
          <a:bodyPr>
            <a:normAutofit/>
          </a:bodyPr>
          <a:lstStyle/>
          <a:p>
            <a:r>
              <a:rPr lang="en-US" sz="1800" cap="none" dirty="0">
                <a:ln w="17780" cmpd="sng">
                  <a:solidFill>
                    <a:srgbClr val="FFFFFF"/>
                  </a:solidFill>
                  <a:prstDash val="solid"/>
                  <a:miter lim="800000"/>
                </a:ln>
              </a:rPr>
              <a:t>“</a:t>
            </a:r>
            <a:r>
              <a:rPr lang="en-US" sz="1800" cap="none" dirty="0" smtClean="0">
                <a:ln w="17780" cmpd="sng">
                  <a:solidFill>
                    <a:srgbClr val="FFFFFF"/>
                  </a:solidFill>
                  <a:prstDash val="solid"/>
                  <a:miter lim="800000"/>
                </a:ln>
              </a:rPr>
              <a:t>ASOCIACION CIVIL LOS CASTORES </a:t>
            </a:r>
            <a:r>
              <a:rPr lang="en-US" sz="1800" cap="none" dirty="0">
                <a:ln w="17780" cmpd="sng">
                  <a:solidFill>
                    <a:srgbClr val="FFFFFF"/>
                  </a:solidFill>
                  <a:prstDash val="solid"/>
                  <a:miter lim="800000"/>
                </a:ln>
              </a:rPr>
              <a:t>c/ </a:t>
            </a:r>
            <a:r>
              <a:rPr lang="en-US" sz="1800" cap="none" dirty="0" smtClean="0">
                <a:ln w="17780" cmpd="sng">
                  <a:solidFill>
                    <a:srgbClr val="FFFFFF"/>
                  </a:solidFill>
                  <a:prstDash val="solid"/>
                  <a:miter lim="800000"/>
                </a:ln>
              </a:rPr>
              <a:t>DGI </a:t>
            </a:r>
            <a:r>
              <a:rPr lang="en-US" sz="1800" cap="none" dirty="0">
                <a:ln w="17780" cmpd="sng">
                  <a:solidFill>
                    <a:srgbClr val="FFFFFF"/>
                  </a:solidFill>
                  <a:prstDash val="solid"/>
                  <a:miter lim="800000"/>
                </a:ln>
              </a:rPr>
              <a:t>s/ </a:t>
            </a:r>
            <a:r>
              <a:rPr lang="en-US" sz="1800" cap="none" dirty="0" smtClean="0">
                <a:ln w="17780" cmpd="sng">
                  <a:solidFill>
                    <a:srgbClr val="FFFFFF"/>
                  </a:solidFill>
                  <a:prstDash val="solid"/>
                  <a:miter lim="800000"/>
                </a:ln>
              </a:rPr>
              <a:t>RECURSO DIRECTO DE ORGANISMO EXTERNO”</a:t>
            </a:r>
            <a:r>
              <a:rPr lang="en-US" sz="1800" cap="none" dirty="0">
                <a:ln w="17780" cmpd="sng">
                  <a:solidFill>
                    <a:srgbClr val="FFFFFF"/>
                  </a:solidFill>
                  <a:prstDash val="solid"/>
                  <a:miter lim="800000"/>
                </a:ln>
              </a:rPr>
              <a:t/>
            </a:r>
            <a:br>
              <a:rPr lang="en-US" sz="1800" cap="none" dirty="0">
                <a:ln w="17780" cmpd="sng">
                  <a:solidFill>
                    <a:srgbClr val="FFFFFF"/>
                  </a:solidFill>
                  <a:prstDash val="solid"/>
                  <a:miter lim="800000"/>
                </a:ln>
              </a:rPr>
            </a:br>
            <a:r>
              <a:rPr lang="en-US" sz="1800" cap="none" dirty="0">
                <a:ln w="1905"/>
              </a:rPr>
              <a:t>Cámara </a:t>
            </a:r>
            <a:r>
              <a:rPr lang="en-US" sz="1800" cap="none" dirty="0" smtClean="0">
                <a:ln w="1905"/>
              </a:rPr>
              <a:t>Nacional en lo Contencioso Administrativo Federal, </a:t>
            </a:r>
            <a:r>
              <a:rPr lang="en-US" sz="1800" cap="none" dirty="0">
                <a:ln w="1905"/>
              </a:rPr>
              <a:t>Sala I</a:t>
            </a:r>
            <a:br>
              <a:rPr lang="en-US" sz="1800" cap="none" dirty="0">
                <a:ln w="1905"/>
              </a:rPr>
            </a:br>
            <a:r>
              <a:rPr lang="en-US" sz="1800" cap="none" dirty="0" smtClean="0">
                <a:ln w="1905"/>
              </a:rPr>
              <a:t>10/06/</a:t>
            </a:r>
            <a:r>
              <a:rPr lang="en-US" sz="1800" cap="none" dirty="0">
                <a:ln w="1905"/>
              </a:rPr>
              <a:t>2020</a:t>
            </a:r>
            <a:r>
              <a:rPr lang="en-US" sz="1800" cap="none" dirty="0">
                <a:ln w="17780" cmpd="sng">
                  <a:solidFill>
                    <a:srgbClr val="FFFFFF"/>
                  </a:solidFill>
                  <a:prstDash val="solid"/>
                  <a:miter lim="800000"/>
                </a:ln>
              </a:rPr>
              <a:t> </a:t>
            </a:r>
            <a:endParaRPr lang="es-ES" sz="1800" dirty="0"/>
          </a:p>
        </p:txBody>
      </p:sp>
      <p:sp>
        <p:nvSpPr>
          <p:cNvPr id="4" name="Subtítulo 3"/>
          <p:cNvSpPr>
            <a:spLocks noGrp="1"/>
          </p:cNvSpPr>
          <p:nvPr>
            <p:ph type="subTitle" idx="13"/>
          </p:nvPr>
        </p:nvSpPr>
        <p:spPr>
          <a:xfrm>
            <a:off x="4883807" y="1065293"/>
            <a:ext cx="7308193" cy="559615"/>
          </a:xfrm>
        </p:spPr>
        <p:txBody>
          <a:bodyPr>
            <a:normAutofit fontScale="77500" lnSpcReduction="20000"/>
          </a:bodyPr>
          <a:lstStyle/>
          <a:p>
            <a:r>
              <a:rPr lang="es-AR" sz="1700" b="1" cap="none" dirty="0" smtClean="0">
                <a:ln w="1905"/>
                <a:solidFill>
                  <a:srgbClr val="000000"/>
                </a:solidFill>
                <a:effectLst>
                  <a:innerShdw blurRad="69850" dist="43180" dir="5400000">
                    <a:srgbClr val="000000">
                      <a:alpha val="65000"/>
                    </a:srgbClr>
                  </a:innerShdw>
                </a:effectLst>
              </a:rPr>
              <a:t>IMPUESTO A LA GANANCIA MINIMA PRESUNTA- INCONSTITUCIONALIDAD DE LA FICCIÓN LEGAL QUE DA NACIMIENTO A LA OBLIGACIÓN - ASOCIACIÓN </a:t>
            </a:r>
            <a:r>
              <a:rPr lang="es-AR" sz="1700" b="1" cap="none" dirty="0">
                <a:ln w="1905"/>
                <a:solidFill>
                  <a:srgbClr val="000000"/>
                </a:solidFill>
                <a:effectLst>
                  <a:innerShdw blurRad="69850" dist="43180" dir="5400000">
                    <a:srgbClr val="000000">
                      <a:alpha val="65000"/>
                    </a:srgbClr>
                  </a:innerShdw>
                </a:effectLst>
              </a:rPr>
              <a:t>CIVIL SIN FINES DE LUCRO </a:t>
            </a:r>
            <a:r>
              <a:rPr lang="es-AR" sz="1700" b="1" cap="none" dirty="0" smtClean="0">
                <a:ln w="1905"/>
                <a:solidFill>
                  <a:srgbClr val="000000"/>
                </a:solidFill>
                <a:effectLst>
                  <a:innerShdw blurRad="69850" dist="43180" dir="5400000">
                    <a:srgbClr val="000000">
                      <a:alpha val="65000"/>
                    </a:srgbClr>
                  </a:innerShdw>
                </a:effectLst>
              </a:rPr>
              <a:t>QUE NO GOZA DE EXENCIÓN EN EL IMPUESTO A LAS GANANCIAS.</a:t>
            </a:r>
            <a:r>
              <a:rPr lang="es-AR" sz="2100" b="1" cap="none" dirty="0" smtClean="0">
                <a:ln w="1905"/>
                <a:solidFill>
                  <a:srgbClr val="000000"/>
                </a:solidFill>
                <a:effectLst>
                  <a:innerShdw blurRad="69850" dist="43180" dir="5400000">
                    <a:srgbClr val="000000">
                      <a:alpha val="65000"/>
                    </a:srgbClr>
                  </a:innerShdw>
                </a:effectLst>
              </a:rPr>
              <a:t> </a:t>
            </a:r>
            <a:endParaRPr lang="es-AR" sz="2100" b="1" cap="none" dirty="0">
              <a:ln w="1905"/>
              <a:solidFill>
                <a:srgbClr val="000000"/>
              </a:solidFill>
              <a:effectLst>
                <a:innerShdw blurRad="69850" dist="43180" dir="5400000">
                  <a:srgbClr val="000000">
                    <a:alpha val="65000"/>
                  </a:srgbClr>
                </a:innerShdw>
              </a:effectLst>
            </a:endParaRPr>
          </a:p>
          <a:p>
            <a:endParaRPr lang="es-ES" dirty="0"/>
          </a:p>
        </p:txBody>
      </p:sp>
    </p:spTree>
    <p:extLst>
      <p:ext uri="{BB962C8B-B14F-4D97-AF65-F5344CB8AC3E}">
        <p14:creationId xmlns:p14="http://schemas.microsoft.com/office/powerpoint/2010/main" val="24001762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19" y="1522185"/>
            <a:ext cx="11756613" cy="5238928"/>
          </a:xfrm>
        </p:spPr>
        <p:txBody>
          <a:bodyPr>
            <a:noAutofit/>
          </a:bodyPr>
          <a:lstStyle/>
          <a:p>
            <a:pPr marL="0" indent="0" algn="just">
              <a:buNone/>
            </a:pPr>
            <a:r>
              <a:rPr lang="en-US" sz="1400" b="1" dirty="0" smtClean="0"/>
              <a:t>Hechos</a:t>
            </a:r>
            <a:r>
              <a:rPr lang="en-US" sz="1400" dirty="0" smtClean="0"/>
              <a:t>: </a:t>
            </a:r>
            <a:r>
              <a:rPr lang="es-AR" sz="1400" dirty="0" smtClean="0"/>
              <a:t>Ranko S.A. </a:t>
            </a:r>
            <a:r>
              <a:rPr lang="es-AR" sz="1400" dirty="0"/>
              <a:t>c</a:t>
            </a:r>
            <a:r>
              <a:rPr lang="es-AR" sz="1400" dirty="0" smtClean="0"/>
              <a:t>onfeccionó, liquidó e ingresó el Impuesto a las Ganancias del período fiscal 2018 en base al resultado contable ajustado por inflación, aplicando la R.T. 6 (FACPCE) y la Resolución FACPCE Nro. 539/18. Luego, inició una acción declarativa de certeza a fin de obtener una sentencia judicial que declare en su caso concreto que la no aplicación de tal metodología importaría liquidar el gravamen sobre un resultado ficticio, estableciendo una carga fiscal confiscatoria que insumiría una porción sustancial de las rentas del ejercicio. Asimismo, solicitó una medida cautelar, para que se ordenase a la AFIP abstenerse de realizar cualquier acto tendiente a intimar, iniciar el procedimiento determinativo y/o perseguir el cobro compulsivo de diferencias de impuesto a resultas de la no aceptación de tal metodología. Al contestar el traslado previsto en el art. 4º de la ley de medidas cautelares contra el estado, la AFIP sostuvo que la acción resultaba improcedente y prematura. Sostuvo que no se encontraba reunido el requisito de “acto en ciernes” atento que la declaración jurada se encontraba ya presentada y el Fisco no había desplegado aún las facultades de verificación y fiscalización tendientes a determinar si corresponde o no impugnarla. Manifestó que hasta ese momento, el organismo no había realizado ningún acto tendiente a cuantificar o reclamar diferencias de impuesto, siendo hipotético el perjuicio invocado, hasta tanto se verifique una concreta actividad estatal. La Jueza a cargo del Juzgado Contencioso Adm. Federal Nro. 11 en sentencia del 13/02/2020, declaró inadmisible la </a:t>
            </a:r>
            <a:r>
              <a:rPr lang="es-AR" sz="1400" dirty="0" smtClean="0"/>
              <a:t>acción. </a:t>
            </a:r>
            <a:r>
              <a:rPr lang="es-AR" sz="1400" dirty="0" smtClean="0"/>
              <a:t>Disconforme, la empresa recurrió ante la Alzada.</a:t>
            </a:r>
            <a:r>
              <a:rPr lang="es-ES" sz="1400" dirty="0" smtClean="0"/>
              <a:t> </a:t>
            </a:r>
            <a:endParaRPr lang="es-AR" sz="1400" dirty="0"/>
          </a:p>
          <a:p>
            <a:pPr marL="0" indent="0" algn="just">
              <a:buNone/>
            </a:pPr>
            <a:r>
              <a:rPr lang="es-AR" sz="1400" b="1" dirty="0" smtClean="0"/>
              <a:t>Sentencia: </a:t>
            </a:r>
            <a:r>
              <a:rPr lang="es-AR" sz="1400" dirty="0" smtClean="0"/>
              <a:t>La Sala IV de la </a:t>
            </a:r>
            <a:r>
              <a:rPr lang="es-AR" sz="1400" dirty="0"/>
              <a:t>Cámara </a:t>
            </a:r>
            <a:r>
              <a:rPr lang="es-AR" sz="1400" dirty="0" smtClean="0"/>
              <a:t>declaró </a:t>
            </a:r>
            <a:r>
              <a:rPr lang="es-AR" sz="1400" dirty="0"/>
              <a:t>inadmisible la </a:t>
            </a:r>
            <a:r>
              <a:rPr lang="es-AR" sz="1400" dirty="0" smtClean="0"/>
              <a:t>acción. </a:t>
            </a:r>
            <a:r>
              <a:rPr lang="es-AR" sz="1400" dirty="0" smtClean="0"/>
              <a:t>Sostuvo que </a:t>
            </a:r>
            <a:r>
              <a:rPr lang="es-AR" sz="1400" dirty="0"/>
              <a:t>la contribuyente </a:t>
            </a:r>
            <a:r>
              <a:rPr lang="es-AR" sz="1400" dirty="0" smtClean="0"/>
              <a:t>pretend</a:t>
            </a:r>
            <a:r>
              <a:rPr lang="es-AR" sz="1400" dirty="0" smtClean="0"/>
              <a:t>ía</a:t>
            </a:r>
            <a:r>
              <a:rPr lang="es-AR" sz="1400" dirty="0" smtClean="0"/>
              <a:t> </a:t>
            </a:r>
            <a:r>
              <a:rPr lang="es-AR" sz="1400" dirty="0"/>
              <a:t>obtener una declaración judicial que la </a:t>
            </a:r>
            <a:r>
              <a:rPr lang="es-AR" sz="1400" dirty="0" smtClean="0"/>
              <a:t>pusiese </a:t>
            </a:r>
            <a:r>
              <a:rPr lang="es-AR" sz="1400" dirty="0"/>
              <a:t>a resguardo de eventuales e hipotéticas medidas que pudiera adoptar el Fisco Nacional si llegara a considerar que la declaración jurada del impuesto en cuestión </a:t>
            </a:r>
            <a:r>
              <a:rPr lang="es-AR" sz="1400" dirty="0" smtClean="0"/>
              <a:t>estuvo mal confeccionada. </a:t>
            </a:r>
            <a:r>
              <a:rPr lang="es-AR" sz="1400" dirty="0" smtClean="0"/>
              <a:t>Sostuvo que la </a:t>
            </a:r>
            <a:r>
              <a:rPr lang="es-AR" sz="1400" dirty="0"/>
              <a:t>Corte Suprema de Justicia de la Nación tiene dicho que para que prospere la acción de certeza es necesario que medie: a) actividad administrativa que afecte un interés legítimo; b) que el grado de afectación sea suficientemente directo y c) que aquella actividad tenga concreción bastante (Fallos: 307:1379; 325:474; 326:4774; 328:502 y 3586; 334:236). </a:t>
            </a:r>
            <a:r>
              <a:rPr lang="es-AR" sz="1400" dirty="0" smtClean="0"/>
              <a:t>Además</a:t>
            </a:r>
            <a:r>
              <a:rPr lang="es-AR" sz="1400" dirty="0"/>
              <a:t>, </a:t>
            </a:r>
            <a:r>
              <a:rPr lang="es-AR" sz="1400" dirty="0" smtClean="0"/>
              <a:t>la </a:t>
            </a:r>
            <a:r>
              <a:rPr lang="es-AR" sz="1400" dirty="0"/>
              <a:t>acción </a:t>
            </a:r>
            <a:r>
              <a:rPr lang="es-AR" sz="1400" dirty="0" smtClean="0"/>
              <a:t>es </a:t>
            </a:r>
            <a:r>
              <a:rPr lang="es-AR" sz="1400" dirty="0"/>
              <a:t>estrictamente excepcional y se habilita únicamente en aquellos casos en que el demandante no tenga expedito otro medio legal </a:t>
            </a:r>
            <a:r>
              <a:rPr lang="es-AR" sz="1400" dirty="0" smtClean="0"/>
              <a:t>idóneo. </a:t>
            </a:r>
            <a:endParaRPr lang="es-AR" sz="1400" dirty="0"/>
          </a:p>
          <a:p>
            <a:pPr marL="0" indent="0" algn="just">
              <a:buNone/>
            </a:pPr>
            <a:r>
              <a:rPr lang="es-AR" sz="1400" b="1" dirty="0" smtClean="0"/>
              <a:t>Jurisprudencia </a:t>
            </a:r>
            <a:r>
              <a:rPr lang="es-AR" sz="1400" b="1" dirty="0"/>
              <a:t>vinculada: </a:t>
            </a:r>
            <a:r>
              <a:rPr lang="es-AR" sz="1400" dirty="0"/>
              <a:t>En idéntico sentido se expidió la Sala IV de la CNACAF en “Monsanto Argentina </a:t>
            </a:r>
            <a:r>
              <a:rPr lang="es-AR" sz="1400" dirty="0" smtClean="0"/>
              <a:t>SRL” (15/08/2017), y, </a:t>
            </a:r>
            <a:r>
              <a:rPr lang="es-AR" sz="1400" dirty="0"/>
              <a:t>contrario </a:t>
            </a:r>
            <a:r>
              <a:rPr lang="es-AR" sz="1400" dirty="0" smtClean="0"/>
              <a:t>sensu, en “Pecom </a:t>
            </a:r>
            <a:r>
              <a:rPr lang="es-AR" sz="1400" dirty="0"/>
              <a:t>Servicios </a:t>
            </a:r>
            <a:r>
              <a:rPr lang="es-AR" sz="1400" dirty="0" smtClean="0"/>
              <a:t>Energía” (28/05/2019), </a:t>
            </a:r>
            <a:r>
              <a:rPr lang="es-AR" sz="1400" dirty="0"/>
              <a:t>criterio reiterado al resolver la </a:t>
            </a:r>
            <a:r>
              <a:rPr lang="es-AR" sz="1400" dirty="0" smtClean="0"/>
              <a:t>causa “Mijalovich</a:t>
            </a:r>
            <a:r>
              <a:rPr lang="es-AR" sz="1400" dirty="0"/>
              <a:t>, Horacio </a:t>
            </a:r>
            <a:r>
              <a:rPr lang="es-AR" sz="1400" dirty="0" smtClean="0"/>
              <a:t>N.” (04/02/2020)</a:t>
            </a:r>
            <a:r>
              <a:rPr lang="es-AR" sz="1400" dirty="0" smtClean="0"/>
              <a:t>. </a:t>
            </a:r>
          </a:p>
          <a:p>
            <a:pPr marL="0" indent="0" algn="just">
              <a:buNone/>
            </a:pPr>
            <a:r>
              <a:rPr lang="es-AR" sz="1400" b="1" dirty="0" smtClean="0"/>
              <a:t>Comentario: </a:t>
            </a:r>
            <a:r>
              <a:rPr lang="es-AR" sz="1400" dirty="0" smtClean="0"/>
              <a:t>No se tuvo en cuenta lo resuelto por la CSJN en “Festival de Doma y Folklore” (Fallos 341:101).</a:t>
            </a:r>
            <a:r>
              <a:rPr lang="es-AR" sz="1400" dirty="0" smtClean="0"/>
              <a:t> </a:t>
            </a:r>
            <a:r>
              <a:rPr lang="es-AR" sz="1400" dirty="0"/>
              <a:t>L</a:t>
            </a:r>
            <a:r>
              <a:rPr lang="es-AR" sz="1400" dirty="0" smtClean="0"/>
              <a:t>a </a:t>
            </a:r>
            <a:r>
              <a:rPr lang="es-AR" sz="1400" dirty="0"/>
              <a:t>inexistencia de un acto administrativo no implica, de forma automática, la improcedencia de la acción </a:t>
            </a:r>
            <a:r>
              <a:rPr lang="es-AR" sz="1400" dirty="0" smtClean="0"/>
              <a:t>declarativa</a:t>
            </a:r>
            <a:r>
              <a:rPr lang="es-AR" sz="1400" dirty="0"/>
              <a:t> </a:t>
            </a:r>
            <a:r>
              <a:rPr lang="es-AR" sz="1400" dirty="0" smtClean="0"/>
              <a:t>y admiti</a:t>
            </a:r>
            <a:r>
              <a:rPr lang="es-AR" sz="1400" dirty="0" smtClean="0"/>
              <a:t>ó que</a:t>
            </a:r>
            <a:r>
              <a:rPr lang="es-AR" sz="1400" dirty="0"/>
              <a:t> </a:t>
            </a:r>
            <a:r>
              <a:rPr lang="es-AR" sz="1400" dirty="0" smtClean="0"/>
              <a:t>tal</a:t>
            </a:r>
            <a:r>
              <a:rPr lang="es-AR" sz="1400" dirty="0" smtClean="0"/>
              <a:t> </a:t>
            </a:r>
            <a:r>
              <a:rPr lang="es-AR" sz="1400" dirty="0"/>
              <a:t>situación de incertidumbre </a:t>
            </a:r>
            <a:r>
              <a:rPr lang="es-AR" sz="1400" dirty="0" smtClean="0"/>
              <a:t>puede </a:t>
            </a:r>
            <a:r>
              <a:rPr lang="es-AR" sz="1400" dirty="0"/>
              <a:t>derivarse de un contexto normativo o administrativo que el peticionante puede tener legítimo interés en esclarecer de forma inmediata, sin estar obligado a propiciar o soportar un acto administrativo que concrete su agravio. </a:t>
            </a:r>
            <a:r>
              <a:rPr lang="es-AR" sz="1400" dirty="0"/>
              <a:t>E</a:t>
            </a:r>
            <a:r>
              <a:rPr lang="es-AR" sz="1400" dirty="0" smtClean="0"/>
              <a:t>n esos casos </a:t>
            </a:r>
            <a:r>
              <a:rPr lang="es-AR" sz="1400" dirty="0"/>
              <a:t>el actor </a:t>
            </a:r>
            <a:r>
              <a:rPr lang="es-AR" sz="1400" dirty="0" smtClean="0"/>
              <a:t>debe </a:t>
            </a:r>
            <a:r>
              <a:rPr lang="es-AR" sz="1400" dirty="0"/>
              <a:t>acreditar de qué modo esa incertidumbre afecta sus </a:t>
            </a:r>
            <a:r>
              <a:rPr lang="es-AR" sz="1400" dirty="0" smtClean="0"/>
              <a:t>derechos. Así</a:t>
            </a:r>
            <a:r>
              <a:rPr lang="es-AR" sz="1400" dirty="0"/>
              <a:t>, debe hacer manifiesta la existencia de una actividad o un contexto normativo que, en forma actual, ponga en peligro el o los derechos invocados o les cause lesión con concreción suficiente para justificar la actuación del Poder Judicial</a:t>
            </a:r>
            <a:r>
              <a:rPr lang="es-AR" sz="1400" dirty="0" smtClean="0"/>
              <a:t>.</a:t>
            </a:r>
            <a:r>
              <a:rPr lang="es-ES_tradnl" sz="1400" dirty="0"/>
              <a:t> </a:t>
            </a:r>
            <a:endParaRPr lang="es-AR" sz="1400" dirty="0"/>
          </a:p>
          <a:p>
            <a:pPr marL="0" indent="0" algn="just">
              <a:buNone/>
            </a:pPr>
            <a:endParaRPr lang="es-AR" sz="1400" dirty="0" smtClean="0"/>
          </a:p>
          <a:p>
            <a:pPr marL="0" indent="0" algn="just">
              <a:buNone/>
            </a:pPr>
            <a:endParaRPr lang="es-AR" sz="1300" dirty="0"/>
          </a:p>
          <a:p>
            <a:pPr marL="0" indent="0" algn="just">
              <a:buNone/>
            </a:pPr>
            <a:endParaRPr lang="en-US" sz="1300" b="1" dirty="0"/>
          </a:p>
        </p:txBody>
      </p:sp>
      <p:sp>
        <p:nvSpPr>
          <p:cNvPr id="6" name="Slide Number Placeholder 5"/>
          <p:cNvSpPr>
            <a:spLocks noGrp="1"/>
          </p:cNvSpPr>
          <p:nvPr>
            <p:ph type="sldNum" sz="quarter" idx="12"/>
          </p:nvPr>
        </p:nvSpPr>
        <p:spPr>
          <a:xfrm>
            <a:off x="8806700" y="7299545"/>
            <a:ext cx="2743200" cy="365125"/>
          </a:xfrm>
        </p:spPr>
        <p:txBody>
          <a:bodyPr/>
          <a:lstStyle/>
          <a:p>
            <a:fld id="{0FA269BB-9CF1-436E-9ADF-E46804694E4E}" type="slidenum">
              <a:rPr lang="en-US" smtClean="0"/>
              <a:pPr/>
              <a:t>4</a:t>
            </a:fld>
            <a:endParaRPr lang="en-US" dirty="0"/>
          </a:p>
        </p:txBody>
      </p:sp>
      <p:sp>
        <p:nvSpPr>
          <p:cNvPr id="2" name="Title 1"/>
          <p:cNvSpPr>
            <a:spLocks noGrp="1"/>
          </p:cNvSpPr>
          <p:nvPr>
            <p:ph type="title"/>
          </p:nvPr>
        </p:nvSpPr>
        <p:spPr>
          <a:xfrm>
            <a:off x="837012" y="125085"/>
            <a:ext cx="11354988" cy="1216436"/>
          </a:xfrm>
        </p:spPr>
        <p:txBody>
          <a:bodyPr>
            <a:noAutofit/>
          </a:bodyPr>
          <a:lstStyle/>
          <a:p>
            <a:r>
              <a:rPr lang="es-AR" sz="1800" cap="none" dirty="0">
                <a:ln w="17780" cmpd="sng">
                  <a:solidFill>
                    <a:srgbClr val="FFFFFF"/>
                  </a:solidFill>
                  <a:prstDash val="solid"/>
                  <a:miter lim="800000"/>
                </a:ln>
              </a:rPr>
              <a:t>“</a:t>
            </a:r>
            <a:r>
              <a:rPr lang="es-AR" sz="1800" cap="none" dirty="0" smtClean="0">
                <a:ln w="17780" cmpd="sng">
                  <a:solidFill>
                    <a:srgbClr val="FFFFFF"/>
                  </a:solidFill>
                  <a:prstDash val="solid"/>
                  <a:miter lim="800000"/>
                </a:ln>
              </a:rPr>
              <a:t>RANKO </a:t>
            </a:r>
            <a:r>
              <a:rPr lang="es-AR" sz="1800" cap="none" dirty="0">
                <a:ln w="17780" cmpd="sng">
                  <a:solidFill>
                    <a:srgbClr val="FFFFFF"/>
                  </a:solidFill>
                  <a:prstDash val="solid"/>
                  <a:miter lim="800000"/>
                </a:ln>
              </a:rPr>
              <a:t>SA </a:t>
            </a:r>
            <a:r>
              <a:rPr lang="es-AR" sz="1800" cap="none" dirty="0" smtClean="0">
                <a:ln w="17780" cmpd="sng">
                  <a:solidFill>
                    <a:srgbClr val="FFFFFF"/>
                  </a:solidFill>
                  <a:prstDash val="solid"/>
                  <a:miter lim="800000"/>
                </a:ln>
              </a:rPr>
              <a:t>c/ EN-AFIP-DGI </a:t>
            </a:r>
            <a:r>
              <a:rPr lang="es-AR" sz="1800" cap="none" dirty="0">
                <a:ln w="17780" cmpd="sng">
                  <a:solidFill>
                    <a:srgbClr val="FFFFFF"/>
                  </a:solidFill>
                  <a:prstDash val="solid"/>
                  <a:miter lim="800000"/>
                </a:ln>
              </a:rPr>
              <a:t>s/ </a:t>
            </a:r>
            <a:r>
              <a:rPr lang="es-AR" sz="1800" cap="none" dirty="0" smtClean="0">
                <a:ln w="17780" cmpd="sng">
                  <a:solidFill>
                    <a:srgbClr val="FFFFFF"/>
                  </a:solidFill>
                  <a:prstDash val="solid"/>
                  <a:miter lim="800000"/>
                </a:ln>
              </a:rPr>
              <a:t>DGI”</a:t>
            </a:r>
            <a:r>
              <a:rPr lang="es-AR" sz="1800" cap="none" dirty="0">
                <a:ln w="17780" cmpd="sng">
                  <a:solidFill>
                    <a:srgbClr val="FFFFFF"/>
                  </a:solidFill>
                  <a:prstDash val="solid"/>
                  <a:miter lim="800000"/>
                </a:ln>
              </a:rPr>
              <a:t/>
            </a:r>
            <a:br>
              <a:rPr lang="es-AR" sz="1800" cap="none" dirty="0">
                <a:ln w="17780" cmpd="sng">
                  <a:solidFill>
                    <a:srgbClr val="FFFFFF"/>
                  </a:solidFill>
                  <a:prstDash val="solid"/>
                  <a:miter lim="800000"/>
                </a:ln>
              </a:rPr>
            </a:br>
            <a:r>
              <a:rPr lang="es-AR" sz="1800" cap="none" dirty="0" smtClean="0">
                <a:ln w="1905"/>
              </a:rPr>
              <a:t>Cámara Contencioso Administrativo Federal, Sala IV</a:t>
            </a:r>
            <a:br>
              <a:rPr lang="es-AR" sz="1800" cap="none" dirty="0" smtClean="0">
                <a:ln w="1905"/>
              </a:rPr>
            </a:br>
            <a:r>
              <a:rPr lang="es-AR" sz="1800" cap="none" dirty="0" smtClean="0">
                <a:ln w="1905"/>
              </a:rPr>
              <a:t>22/09/2020</a:t>
            </a:r>
            <a:br>
              <a:rPr lang="es-AR" sz="1800" cap="none" dirty="0" smtClean="0">
                <a:ln w="1905"/>
              </a:rPr>
            </a:br>
            <a:r>
              <a:rPr lang="es-AR" sz="1800" cap="none" dirty="0" smtClean="0">
                <a:ln w="17780" cmpd="sng">
                  <a:solidFill>
                    <a:srgbClr val="FFFFFF"/>
                  </a:solidFill>
                  <a:prstDash val="solid"/>
                  <a:miter lim="800000"/>
                </a:ln>
              </a:rPr>
              <a:t/>
            </a:r>
            <a:br>
              <a:rPr lang="es-AR" sz="1800" cap="none" dirty="0" smtClean="0">
                <a:ln w="17780" cmpd="sng">
                  <a:solidFill>
                    <a:srgbClr val="FFFFFF"/>
                  </a:solidFill>
                  <a:prstDash val="solid"/>
                  <a:miter lim="800000"/>
                </a:ln>
              </a:rPr>
            </a:br>
            <a:endParaRPr lang="es-AR" sz="1800" cap="none" dirty="0">
              <a:ln w="17780" cmpd="sng">
                <a:solidFill>
                  <a:srgbClr val="FFFFFF"/>
                </a:solidFill>
                <a:prstDash val="solid"/>
                <a:miter lim="800000"/>
              </a:ln>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5367860" y="801735"/>
            <a:ext cx="6715342" cy="644666"/>
          </a:xfrm>
        </p:spPr>
        <p:txBody>
          <a:bodyPr>
            <a:normAutofit fontScale="92500" lnSpcReduction="10000"/>
          </a:bodyPr>
          <a:lstStyle/>
          <a:p>
            <a:pPr algn="l"/>
            <a:r>
              <a:rPr lang="es-AR" sz="1600" b="1" cap="none" dirty="0">
                <a:ln w="1905"/>
                <a:solidFill>
                  <a:srgbClr val="000000"/>
                </a:solidFill>
                <a:effectLst>
                  <a:innerShdw blurRad="69850" dist="43180" dir="5400000">
                    <a:srgbClr val="000000">
                      <a:alpha val="65000"/>
                    </a:srgbClr>
                  </a:innerShdw>
                </a:effectLst>
              </a:rPr>
              <a:t>IMPUESTO A LAS GANANCIAS </a:t>
            </a:r>
            <a:r>
              <a:rPr lang="es-AR" sz="1600" b="1" cap="none" dirty="0" smtClean="0">
                <a:ln w="1905"/>
                <a:solidFill>
                  <a:srgbClr val="000000"/>
                </a:solidFill>
                <a:effectLst>
                  <a:innerShdw blurRad="69850" dist="43180" dir="5400000">
                    <a:srgbClr val="000000">
                      <a:alpha val="65000"/>
                    </a:srgbClr>
                  </a:innerShdw>
                </a:effectLst>
              </a:rPr>
              <a:t>– PRESENTACÓN </a:t>
            </a:r>
            <a:r>
              <a:rPr lang="es-AR" sz="1600" b="1" cap="none" dirty="0">
                <a:ln w="1905"/>
                <a:solidFill>
                  <a:srgbClr val="000000"/>
                </a:solidFill>
                <a:effectLst>
                  <a:innerShdw blurRad="69850" dist="43180" dir="5400000">
                    <a:srgbClr val="000000">
                      <a:alpha val="65000"/>
                    </a:srgbClr>
                  </a:innerShdw>
                </a:effectLst>
              </a:rPr>
              <a:t>DE LA DDJJ CON AxI –  </a:t>
            </a:r>
            <a:r>
              <a:rPr lang="es-AR" sz="1600" b="1" cap="none" dirty="0" smtClean="0">
                <a:ln w="1905"/>
                <a:solidFill>
                  <a:srgbClr val="000000"/>
                </a:solidFill>
                <a:effectLst>
                  <a:innerShdw blurRad="69850" dist="43180" dir="5400000">
                    <a:srgbClr val="000000">
                      <a:alpha val="65000"/>
                    </a:srgbClr>
                  </a:innerShdw>
                </a:effectLst>
              </a:rPr>
              <a:t>PREMATURO INICIO DE LA ACCIÓN DECLARATIVA DE CERTEZA - AUSENCIA </a:t>
            </a:r>
            <a:r>
              <a:rPr lang="es-AR" sz="1600" b="1" cap="none" dirty="0">
                <a:ln w="1905"/>
                <a:solidFill>
                  <a:srgbClr val="000000"/>
                </a:solidFill>
                <a:effectLst>
                  <a:innerShdw blurRad="69850" dist="43180" dir="5400000">
                    <a:srgbClr val="000000">
                      <a:alpha val="65000"/>
                    </a:srgbClr>
                  </a:innerShdw>
                </a:effectLst>
              </a:rPr>
              <a:t>DE ACTO EN </a:t>
            </a:r>
            <a:r>
              <a:rPr lang="es-AR" sz="1600" b="1" cap="none" dirty="0" smtClean="0">
                <a:ln w="1905"/>
                <a:solidFill>
                  <a:srgbClr val="000000"/>
                </a:solidFill>
                <a:effectLst>
                  <a:innerShdw blurRad="69850" dist="43180" dir="5400000">
                    <a:srgbClr val="000000">
                      <a:alpha val="65000"/>
                    </a:srgbClr>
                  </a:innerShdw>
                </a:effectLst>
              </a:rPr>
              <a:t>CIERNES. </a:t>
            </a:r>
            <a:endParaRPr lang="es-ES" sz="1600" b="1" cap="none" dirty="0" smtClean="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867349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70803" y="1961096"/>
            <a:ext cx="11737937" cy="4753323"/>
          </a:xfrm>
        </p:spPr>
        <p:txBody>
          <a:bodyPr>
            <a:noAutofit/>
          </a:bodyPr>
          <a:lstStyle/>
          <a:p>
            <a:pPr marL="0" indent="0" algn="just">
              <a:spcBef>
                <a:spcPts val="0"/>
              </a:spcBef>
              <a:buNone/>
            </a:pPr>
            <a:r>
              <a:rPr lang="es-ES" sz="1300" b="1" dirty="0" smtClean="0"/>
              <a:t>Hechos: </a:t>
            </a:r>
            <a:r>
              <a:rPr lang="es-ES" sz="1300" dirty="0" smtClean="0"/>
              <a:t>El </a:t>
            </a:r>
            <a:r>
              <a:rPr lang="es-ES" sz="1300" dirty="0" smtClean="0"/>
              <a:t>Fisco deneg</a:t>
            </a:r>
            <a:r>
              <a:rPr lang="es-ES" sz="1300" dirty="0" smtClean="0"/>
              <a:t>ó la devolución o reintegro del crédito fiscal del IVA por operaciones de exportación realizadas en el año 1993 a un contribuyente, sin impugnar las facturas en que se sustentó su cómputo y sin controvertir el circuito físico y comercial de la mercadería. Pese a que el contribuyente demostró la veracidad de las actividades comerciales por él realizadas y por sus proveedores y aportó los distintos despachos de aduana; el organismo puso en duda la existencia de las mismas al constatar (16 años después de celebradas las operaciones) que los proveedores no habían abonado sus respectivos gravámenes al Fisco. De ese modo se condicionó la restitución del crédito fiscal al exportador al sujetarla a un requisito que no surge de la ley, esto es, a la ulterior constatación de que los proveedores dieron debido cumplimiento a sus obligaciones fiscales. </a:t>
            </a:r>
            <a:r>
              <a:rPr lang="es-AR" sz="1300" dirty="0" smtClean="0"/>
              <a:t>El contribuyente impugn</a:t>
            </a:r>
            <a:r>
              <a:rPr lang="es-AR" sz="1300" dirty="0" smtClean="0"/>
              <a:t>ó las denegatorias y el</a:t>
            </a:r>
            <a:r>
              <a:rPr lang="es-AR" sz="1300" dirty="0" smtClean="0"/>
              <a:t> </a:t>
            </a:r>
            <a:r>
              <a:rPr lang="es-AR" sz="1300" dirty="0"/>
              <a:t>J</a:t>
            </a:r>
            <a:r>
              <a:rPr lang="es-AR" sz="1300" dirty="0" smtClean="0"/>
              <a:t>uez </a:t>
            </a:r>
            <a:r>
              <a:rPr lang="es-AR" sz="1300" dirty="0"/>
              <a:t>de primera instancia hizo lugar a la </a:t>
            </a:r>
            <a:r>
              <a:rPr lang="es-AR" sz="1300" dirty="0" smtClean="0"/>
              <a:t>demanda</a:t>
            </a:r>
            <a:r>
              <a:rPr lang="es-AR" sz="1300" dirty="0" smtClean="0"/>
              <a:t>. </a:t>
            </a:r>
            <a:r>
              <a:rPr lang="es-AR" sz="1300" dirty="0" smtClean="0"/>
              <a:t>Disconforme el Fisco interpuso recurso de apelaci</a:t>
            </a:r>
            <a:r>
              <a:rPr lang="es-AR" sz="1300" dirty="0" smtClean="0"/>
              <a:t>ón agraviándose porque el magistrado no tuvo en cuenta que los proveedores no estaban inscriptos en el </a:t>
            </a:r>
            <a:r>
              <a:rPr lang="es-AR" sz="1300" smtClean="0"/>
              <a:t>IVA y comenzaron </a:t>
            </a:r>
            <a:r>
              <a:rPr lang="es-AR" sz="1300" dirty="0" smtClean="0"/>
              <a:t>a cumplir con sus deberes en fecha posterior a la emisión de </a:t>
            </a:r>
            <a:r>
              <a:rPr lang="es-AR" sz="1300" smtClean="0"/>
              <a:t>los comprobantes. </a:t>
            </a:r>
            <a:r>
              <a:rPr lang="es-AR" sz="1300" dirty="0" smtClean="0"/>
              <a:t>Sostuvo que el contribuyente debía cargar con la prueba de la real existencia y materialidad de las operaciones más allá de las facturas).</a:t>
            </a:r>
            <a:endParaRPr lang="es-AR" sz="1300" dirty="0" smtClean="0"/>
          </a:p>
          <a:p>
            <a:pPr marL="0" indent="0" algn="just">
              <a:spcBef>
                <a:spcPts val="0"/>
              </a:spcBef>
              <a:buNone/>
            </a:pPr>
            <a:endParaRPr lang="es-AR" sz="1300" dirty="0"/>
          </a:p>
          <a:p>
            <a:pPr marL="0" indent="0" algn="just">
              <a:spcBef>
                <a:spcPts val="0"/>
              </a:spcBef>
              <a:buNone/>
            </a:pPr>
            <a:r>
              <a:rPr lang="es-AR" sz="1300" b="1" dirty="0" smtClean="0"/>
              <a:t>Sentencia: </a:t>
            </a:r>
            <a:r>
              <a:rPr lang="es-AR" sz="1300" dirty="0" smtClean="0"/>
              <a:t>La </a:t>
            </a:r>
            <a:r>
              <a:rPr lang="es-AR" sz="1300" dirty="0"/>
              <a:t>Cámara ratificó lo decidido por el juez destacando que la causa reviste cierta particularidad, ya que, </a:t>
            </a:r>
            <a:r>
              <a:rPr lang="es-AR" sz="1300" dirty="0" smtClean="0"/>
              <a:t>no se puede soslayar </a:t>
            </a:r>
            <a:r>
              <a:rPr lang="es-AR" sz="1300" dirty="0"/>
              <a:t>el impacto que produce en el proceso el tiempo que le ha insumido al actor el ejercicio de su derecho, colocando el </a:t>
            </a:r>
            <a:r>
              <a:rPr lang="es-AR" sz="1300" dirty="0" smtClean="0"/>
              <a:t>Fisco </a:t>
            </a:r>
            <a:r>
              <a:rPr lang="es-AR" sz="1300" dirty="0"/>
              <a:t>en una situación de desventaja al contribuyente reclamante quien viene intentando probar un crédito fiscal a 25 años del hecho </a:t>
            </a:r>
            <a:r>
              <a:rPr lang="es-AR" sz="1300" dirty="0" smtClean="0"/>
              <a:t>imponible</a:t>
            </a:r>
            <a:r>
              <a:rPr lang="es-AR" sz="1300" dirty="0" smtClean="0"/>
              <a:t>. </a:t>
            </a:r>
            <a:r>
              <a:rPr lang="es-AR" sz="1300" dirty="0" smtClean="0"/>
              <a:t>Sostuvo que dado el tiempo transcurrido, no sorprende que las pesquisas efectuadas por el Fisco para verificar a los proveedores hubiesen arrojado resultados infructosos, siendo devueltos los pedidos de informes </a:t>
            </a:r>
            <a:r>
              <a:rPr lang="es-AR" sz="1300" dirty="0" smtClean="0"/>
              <a:t>con </a:t>
            </a:r>
            <a:r>
              <a:rPr lang="es-AR" sz="1300" dirty="0"/>
              <a:t>la leyenda de “domicilio de entrega </a:t>
            </a:r>
            <a:r>
              <a:rPr lang="es-AR" sz="1300" dirty="0" smtClean="0"/>
              <a:t>inexistente.” As</a:t>
            </a:r>
            <a:r>
              <a:rPr lang="es-AR" sz="1300" dirty="0" smtClean="0"/>
              <a:t>í, expresó que resultaba comprensible que </a:t>
            </a:r>
            <a:r>
              <a:rPr lang="es-AR" sz="1300" dirty="0" smtClean="0"/>
              <a:t>las </a:t>
            </a:r>
            <a:r>
              <a:rPr lang="es-AR" sz="1300" dirty="0"/>
              <a:t>empresas investigadas hubieran podido haber dejado de funcionar o mudado el </a:t>
            </a:r>
            <a:r>
              <a:rPr lang="es-AR" sz="1300" dirty="0" smtClean="0"/>
              <a:t>domicilio</a:t>
            </a:r>
            <a:r>
              <a:rPr lang="es-AR" sz="1300" dirty="0" smtClean="0"/>
              <a:t>. En consecuencia, estim</a:t>
            </a:r>
            <a:r>
              <a:rPr lang="es-AR" sz="1300" dirty="0" smtClean="0"/>
              <a:t>ó arbitraria la valoración de la prueba efectuada por el organismo recaudador, en cuanto asignó a esas respuestas un sentido desactualizado que la llevó a concluir que tales proveedores eran inexistentes al tiempo de la celebración de las operaciones. Agregó que </a:t>
            </a:r>
            <a:r>
              <a:rPr lang="es-AR" sz="1300" dirty="0" smtClean="0"/>
              <a:t>el </a:t>
            </a:r>
            <a:r>
              <a:rPr lang="es-AR" sz="1300" dirty="0"/>
              <a:t>contribuyente ofreció una gran cantidad de medidas tendientes a despejar las dudas en torno a los distintos circuitos comerciales de sus proveedores que la </a:t>
            </a:r>
            <a:r>
              <a:rPr lang="es-AR" sz="1300" dirty="0" smtClean="0"/>
              <a:t>AFIP </a:t>
            </a:r>
            <a:r>
              <a:rPr lang="es-AR" sz="1300" dirty="0"/>
              <a:t>no </a:t>
            </a:r>
            <a:r>
              <a:rPr lang="es-AR" sz="1300" dirty="0" smtClean="0"/>
              <a:t>consideró </a:t>
            </a:r>
            <a:r>
              <a:rPr lang="es-AR" sz="1300" dirty="0"/>
              <a:t>y </a:t>
            </a:r>
            <a:r>
              <a:rPr lang="es-AR" sz="1300" dirty="0" smtClean="0"/>
              <a:t>valoró </a:t>
            </a:r>
            <a:r>
              <a:rPr lang="es-AR" sz="1300" dirty="0"/>
              <a:t>como </a:t>
            </a:r>
            <a:r>
              <a:rPr lang="es-AR" sz="1300" dirty="0" smtClean="0"/>
              <a:t>superflua. </a:t>
            </a:r>
            <a:r>
              <a:rPr lang="es-AR" sz="1300" dirty="0" smtClean="0"/>
              <a:t>Finalmente, indic</a:t>
            </a:r>
            <a:r>
              <a:rPr lang="es-AR" sz="1300" dirty="0" smtClean="0"/>
              <a:t>ó que al pretender “invertir la carga probatoria” en ese contexto temporal, el órgano administrativo hizo uso de su posición dominante en desmedro del administrado cuando es el organismo quien ostentaba mejor posición para recabar información orientada a demostrar la verdad objetiva del crédito que el actor reclama.</a:t>
            </a:r>
          </a:p>
          <a:p>
            <a:pPr marL="0" indent="0" algn="just">
              <a:spcBef>
                <a:spcPts val="0"/>
              </a:spcBef>
              <a:buNone/>
            </a:pPr>
            <a:endParaRPr lang="es-AR" sz="1300" b="1" dirty="0"/>
          </a:p>
          <a:p>
            <a:pPr marL="0" indent="0" algn="just">
              <a:spcBef>
                <a:spcPts val="0"/>
              </a:spcBef>
              <a:buNone/>
            </a:pPr>
            <a:r>
              <a:rPr lang="es-AR" sz="1300" b="1" dirty="0"/>
              <a:t>Jurisprudencia vinculada</a:t>
            </a:r>
            <a:r>
              <a:rPr lang="es-AR" sz="1300" b="1" dirty="0" smtClean="0"/>
              <a:t>: </a:t>
            </a:r>
            <a:r>
              <a:rPr lang="es-AR" sz="1300" dirty="0" smtClean="0"/>
              <a:t>El </a:t>
            </a:r>
            <a:r>
              <a:rPr lang="es-AR" sz="1300" dirty="0"/>
              <a:t>27/12/2011 la Corte Suprema de Justicia de la Nación  resolvió (adhiriendo al dictamen de la Procuradora Fiscal), que no existe precepto alguno que subordine el derecho a la restitución de los créditos fiscales de IVA por operaciones de exportación al cumplimiento de las obligaciones sustantivas por parte de los terceros con los que él operó  </a:t>
            </a:r>
            <a:r>
              <a:rPr lang="es-AR" sz="1300" dirty="0" smtClean="0"/>
              <a:t>-causa  </a:t>
            </a:r>
            <a:r>
              <a:rPr lang="es-AR" sz="1300" dirty="0"/>
              <a:t>“Bildown S.A. c/ Fisco Nacional (</a:t>
            </a:r>
            <a:r>
              <a:rPr lang="es-AR" sz="1300" dirty="0" smtClean="0"/>
              <a:t>AFIP -DGI</a:t>
            </a:r>
            <a:r>
              <a:rPr lang="es-AR" sz="1300" dirty="0"/>
              <a:t>) s/ </a:t>
            </a:r>
            <a:r>
              <a:rPr lang="es-AR" sz="1300" dirty="0" smtClean="0"/>
              <a:t>ordinario”, Fallos 334:1854-. Mediante </a:t>
            </a:r>
            <a:r>
              <a:rPr lang="es-AR" sz="1300" dirty="0"/>
              <a:t>este fallo la Corte zanjó una vieja discusión acerca de si el cómputo de créditos fiscales en el IVA, como así también el derecho al reintegro de los créditos fiscales vinculados </a:t>
            </a:r>
            <a:r>
              <a:rPr lang="es-AR" sz="1300" dirty="0" smtClean="0"/>
              <a:t>a </a:t>
            </a:r>
            <a:r>
              <a:rPr lang="es-AR" sz="1300" dirty="0"/>
              <a:t>operaciones de exportación estaban supeditados a que sus proveedores tengan un buen cumplimiento de sus obligaciones fiscales.</a:t>
            </a:r>
            <a:endParaRPr lang="es-AR" sz="1300" dirty="0"/>
          </a:p>
        </p:txBody>
      </p:sp>
      <p:sp>
        <p:nvSpPr>
          <p:cNvPr id="3" name="Título 2"/>
          <p:cNvSpPr>
            <a:spLocks noGrp="1"/>
          </p:cNvSpPr>
          <p:nvPr>
            <p:ph type="title"/>
          </p:nvPr>
        </p:nvSpPr>
        <p:spPr/>
        <p:txBody>
          <a:bodyPr>
            <a:normAutofit/>
          </a:bodyPr>
          <a:lstStyle/>
          <a:p>
            <a:r>
              <a:rPr lang="es-AR" sz="1800" cap="none" dirty="0">
                <a:ln w="17780" cmpd="sng">
                  <a:solidFill>
                    <a:srgbClr val="FFFFFF"/>
                  </a:solidFill>
                  <a:prstDash val="solid"/>
                  <a:miter lim="800000"/>
                </a:ln>
                <a:effectLst>
                  <a:outerShdw blurRad="50800" algn="tl" rotWithShape="0">
                    <a:srgbClr val="000000"/>
                  </a:outerShdw>
                </a:effectLst>
              </a:rPr>
              <a:t>““</a:t>
            </a:r>
            <a:r>
              <a:rPr lang="es-AR" sz="1800" cap="none" dirty="0" smtClean="0">
                <a:ln w="17780" cmpd="sng">
                  <a:solidFill>
                    <a:srgbClr val="FFFFFF"/>
                  </a:solidFill>
                  <a:prstDash val="solid"/>
                  <a:miter lim="800000"/>
                </a:ln>
                <a:effectLst>
                  <a:outerShdw blurRad="50800" algn="tl" rotWithShape="0">
                    <a:srgbClr val="000000"/>
                  </a:outerShdw>
                </a:effectLst>
              </a:rPr>
              <a:t>AVEDIKIAN, </a:t>
            </a:r>
            <a:r>
              <a:rPr lang="es-AR" sz="1800" cap="none" dirty="0">
                <a:ln w="17780" cmpd="sng">
                  <a:solidFill>
                    <a:srgbClr val="FFFFFF"/>
                  </a:solidFill>
                  <a:prstDash val="solid"/>
                  <a:miter lim="800000"/>
                </a:ln>
                <a:effectLst>
                  <a:outerShdw blurRad="50800" algn="tl" rotWithShape="0">
                    <a:srgbClr val="000000"/>
                  </a:outerShdw>
                </a:effectLst>
              </a:rPr>
              <a:t>Eduardo s/ Sucesión Indivisa c/ AFIP”, ”</a:t>
            </a:r>
            <a:r>
              <a:rPr lang="es-AR" sz="1800" cap="none" dirty="0" smtClean="0">
                <a:ln w="17780" cmpd="sng">
                  <a:solidFill>
                    <a:srgbClr val="FFFFFF"/>
                  </a:solidFill>
                  <a:prstDash val="solid"/>
                  <a:miter lim="800000"/>
                </a:ln>
                <a:effectLst>
                  <a:outerShdw blurRad="50800" algn="tl" rotWithShape="0">
                    <a:srgbClr val="000000"/>
                  </a:outerShdw>
                </a:effectLst>
              </a:rPr>
              <a:t/>
            </a:r>
            <a:br>
              <a:rPr lang="es-AR" sz="1800" cap="none" dirty="0" smtClean="0">
                <a:ln w="17780" cmpd="sng">
                  <a:solidFill>
                    <a:srgbClr val="FFFFFF"/>
                  </a:solidFill>
                  <a:prstDash val="solid"/>
                  <a:miter lim="800000"/>
                </a:ln>
                <a:effectLst>
                  <a:outerShdw blurRad="50800" algn="tl" rotWithShape="0">
                    <a:srgbClr val="000000"/>
                  </a:outerShdw>
                </a:effectLst>
              </a:rPr>
            </a:br>
            <a:r>
              <a:rPr lang="es-AR" sz="1800" cap="none" dirty="0" smtClean="0">
                <a:ln w="1905"/>
                <a:effectLst>
                  <a:outerShdw blurRad="38100" dist="38100" dir="2700000" algn="tl">
                    <a:srgbClr val="000000">
                      <a:alpha val="43137"/>
                    </a:srgbClr>
                  </a:outerShdw>
                </a:effectLst>
              </a:rPr>
              <a:t>Cámara Federal de Posadas</a:t>
            </a:r>
            <a:br>
              <a:rPr lang="es-AR" sz="1800" cap="none" dirty="0" smtClean="0">
                <a:ln w="1905"/>
                <a:effectLst>
                  <a:outerShdw blurRad="38100" dist="38100" dir="2700000" algn="tl">
                    <a:srgbClr val="000000">
                      <a:alpha val="43137"/>
                    </a:srgbClr>
                  </a:outerShdw>
                </a:effectLst>
              </a:rPr>
            </a:br>
            <a:r>
              <a:rPr lang="es-AR" sz="1800" cap="none" dirty="0" smtClean="0">
                <a:ln w="1905"/>
                <a:effectLst>
                  <a:outerShdw blurRad="38100" dist="38100" dir="2700000" algn="tl">
                    <a:srgbClr val="000000">
                      <a:alpha val="43137"/>
                    </a:srgbClr>
                  </a:outerShdw>
                </a:effectLst>
              </a:rPr>
              <a:t>14/08/2020</a:t>
            </a:r>
            <a:r>
              <a:rPr lang="es-AR" sz="1800" cap="none" dirty="0" smtClean="0">
                <a:ln w="17780" cmpd="sng">
                  <a:solidFill>
                    <a:srgbClr val="FFFFFF"/>
                  </a:solidFill>
                  <a:prstDash val="solid"/>
                  <a:miter lim="800000"/>
                </a:ln>
                <a:effectLst>
                  <a:outerShdw blurRad="38100" dist="38100" dir="2700000" algn="tl" rotWithShape="0">
                    <a:srgbClr val="000000">
                      <a:alpha val="43137"/>
                    </a:srgbClr>
                  </a:outerShdw>
                </a:effectLst>
              </a:rPr>
              <a:t> </a:t>
            </a:r>
            <a:endParaRPr lang="es-AR" sz="1800" dirty="0">
              <a:effectLst>
                <a:outerShdw blurRad="38100" dist="38100" dir="2700000" algn="tl" rotWithShape="0">
                  <a:srgbClr val="000000">
                    <a:alpha val="43137"/>
                  </a:srgbClr>
                </a:outerShdw>
              </a:effectLst>
            </a:endParaRPr>
          </a:p>
        </p:txBody>
      </p:sp>
      <p:sp>
        <p:nvSpPr>
          <p:cNvPr id="4" name="Subtítulo 3"/>
          <p:cNvSpPr>
            <a:spLocks noGrp="1"/>
          </p:cNvSpPr>
          <p:nvPr>
            <p:ph type="subTitle" idx="13"/>
          </p:nvPr>
        </p:nvSpPr>
        <p:spPr>
          <a:xfrm>
            <a:off x="4398226" y="1039165"/>
            <a:ext cx="7793776" cy="707144"/>
          </a:xfrm>
        </p:spPr>
        <p:txBody>
          <a:bodyPr>
            <a:normAutofit fontScale="85000" lnSpcReduction="20000"/>
          </a:bodyPr>
          <a:lstStyle/>
          <a:p>
            <a:r>
              <a:rPr lang="es-AR" sz="1700" b="1" cap="none" dirty="0" smtClean="0">
                <a:ln w="1905"/>
                <a:solidFill>
                  <a:srgbClr val="000000"/>
                </a:solidFill>
                <a:effectLst>
                  <a:innerShdw blurRad="69850" dist="43180" dir="5400000">
                    <a:srgbClr val="000000">
                      <a:alpha val="65000"/>
                    </a:srgbClr>
                  </a:innerShdw>
                </a:effectLst>
              </a:rPr>
              <a:t>DENEGATORIA REINTEGRO </a:t>
            </a:r>
            <a:r>
              <a:rPr lang="es-AR" sz="1700" b="1" cap="none" dirty="0">
                <a:ln w="1905"/>
                <a:solidFill>
                  <a:srgbClr val="000000"/>
                </a:solidFill>
                <a:effectLst>
                  <a:innerShdw blurRad="69850" dist="43180" dir="5400000">
                    <a:srgbClr val="000000">
                      <a:alpha val="65000"/>
                    </a:srgbClr>
                  </a:innerShdw>
                </a:effectLst>
              </a:rPr>
              <a:t>DE CRÉDITOS </a:t>
            </a:r>
            <a:r>
              <a:rPr lang="es-AR" sz="1700" b="1" cap="none" dirty="0" smtClean="0">
                <a:ln w="1905"/>
                <a:solidFill>
                  <a:srgbClr val="000000"/>
                </a:solidFill>
                <a:effectLst>
                  <a:innerShdw blurRad="69850" dist="43180" dir="5400000">
                    <a:srgbClr val="000000">
                      <a:alpha val="65000"/>
                    </a:srgbClr>
                  </a:innerShdw>
                </a:effectLst>
              </a:rPr>
              <a:t>FISCALES DE IVA POR EXPORTACIONES. ABUSO DE POSICI</a:t>
            </a:r>
            <a:r>
              <a:rPr lang="es-AR" sz="1700" b="1" cap="none" dirty="0" smtClean="0">
                <a:ln w="1905"/>
                <a:solidFill>
                  <a:srgbClr val="000000"/>
                </a:solidFill>
                <a:effectLst>
                  <a:innerShdw blurRad="69850" dist="43180" dir="5400000">
                    <a:srgbClr val="000000">
                      <a:alpha val="65000"/>
                    </a:srgbClr>
                  </a:innerShdw>
                </a:effectLst>
              </a:rPr>
              <a:t>ÓN DOMINANTE DE LA AFIP AL INVERTIR LA CARGA PROBATORIA SOBRE LA MATERIALIDAD Y EXISTENCIA DE OPERACIONES DE ANTIGUA DATA. </a:t>
            </a:r>
            <a:r>
              <a:rPr lang="es-AR" sz="1700" b="1" cap="none" dirty="0" smtClean="0">
                <a:ln w="1905"/>
                <a:solidFill>
                  <a:srgbClr val="000000"/>
                </a:solidFill>
                <a:effectLst>
                  <a:innerShdw blurRad="69850" dist="43180" dir="5400000">
                    <a:srgbClr val="000000">
                      <a:alpha val="65000"/>
                    </a:srgbClr>
                  </a:innerShdw>
                </a:effectLst>
              </a:rPr>
              <a:t>ARBITRARIA VALORACIÓN DE LA PRUEBA PRODUCIDA POR EL CONTRIBUYENTE.</a:t>
            </a:r>
            <a:endParaRPr lang="es-ES" dirty="0"/>
          </a:p>
        </p:txBody>
      </p:sp>
    </p:spTree>
    <p:extLst>
      <p:ext uri="{BB962C8B-B14F-4D97-AF65-F5344CB8AC3E}">
        <p14:creationId xmlns:p14="http://schemas.microsoft.com/office/powerpoint/2010/main" val="2300168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410" y="1755433"/>
            <a:ext cx="11971387" cy="4962487"/>
          </a:xfrm>
        </p:spPr>
        <p:txBody>
          <a:bodyPr>
            <a:noAutofit/>
          </a:bodyPr>
          <a:lstStyle/>
          <a:p>
            <a:pPr marL="0" indent="0" algn="just">
              <a:spcBef>
                <a:spcPts val="0"/>
              </a:spcBef>
              <a:buNone/>
            </a:pPr>
            <a:r>
              <a:rPr lang="es-AR" sz="1400" b="1" dirty="0" smtClean="0"/>
              <a:t>Hechos: </a:t>
            </a:r>
            <a:r>
              <a:rPr lang="es-AR" sz="1400" dirty="0"/>
              <a:t>El </a:t>
            </a:r>
            <a:r>
              <a:rPr lang="es-AR" sz="1400" dirty="0" smtClean="0"/>
              <a:t>Fisco </a:t>
            </a:r>
            <a:r>
              <a:rPr lang="es-AR" sz="1400" dirty="0"/>
              <a:t>impuso </a:t>
            </a:r>
            <a:r>
              <a:rPr lang="es-AR" sz="1400" dirty="0" smtClean="0"/>
              <a:t>a Frutagro </a:t>
            </a:r>
            <a:r>
              <a:rPr lang="es-AR" sz="1400" dirty="0" smtClean="0"/>
              <a:t>una </a:t>
            </a:r>
            <a:r>
              <a:rPr lang="es-AR" sz="1400" dirty="0"/>
              <a:t>multa por defraudación </a:t>
            </a:r>
            <a:r>
              <a:rPr lang="es-AR" sz="1400" dirty="0" smtClean="0"/>
              <a:t>como consecuencia de haber impugnado el c</a:t>
            </a:r>
            <a:r>
              <a:rPr lang="es-AR" sz="1400" dirty="0" smtClean="0"/>
              <a:t>ómputo de</a:t>
            </a:r>
            <a:r>
              <a:rPr lang="es-AR" sz="1400" dirty="0" smtClean="0"/>
              <a:t> </a:t>
            </a:r>
            <a:r>
              <a:rPr lang="es-AR" sz="1400" dirty="0"/>
              <a:t>créditos fiscales en el </a:t>
            </a:r>
            <a:r>
              <a:rPr lang="es-AR" sz="1400" dirty="0" smtClean="0"/>
              <a:t>IVA. La AFIP entendi</a:t>
            </a:r>
            <a:r>
              <a:rPr lang="es-AR" sz="1400" dirty="0" smtClean="0"/>
              <a:t>ó que los comprobantes resultaban apócrifos por “falta de capacidad productiva del proveedor y/o por inexistencia de las operaciones”. </a:t>
            </a:r>
            <a:r>
              <a:rPr lang="es-AR" sz="1400" dirty="0" smtClean="0"/>
              <a:t>El contribuyente dedujo demanda contenciosa tendiente a que se revocase la sanción y produjo prueba documental y pericial contable para demostrar la realidad de las operaciones y la autenticidad de los comprobantes. El Juez de grado revocó la Resolución 87/2015 merituando las pruebas producidas. </a:t>
            </a:r>
            <a:endParaRPr lang="es-AR" sz="1400" dirty="0" smtClean="0"/>
          </a:p>
          <a:p>
            <a:pPr marL="0" indent="0" algn="just">
              <a:spcBef>
                <a:spcPts val="0"/>
              </a:spcBef>
              <a:buNone/>
            </a:pPr>
            <a:r>
              <a:rPr lang="es-AR" sz="1400" dirty="0" smtClean="0"/>
              <a:t>Para as</a:t>
            </a:r>
            <a:r>
              <a:rPr lang="es-AR" sz="1400" dirty="0" smtClean="0"/>
              <a:t>í resolver, el magistrado tuvo en cuenta la documentación aportada por el contribuyente, de la cual surge que la mercadería adquirida ingresó a la empresa, que los bienes muebles también ingresaron al establecimiento y que los servicios de </a:t>
            </a:r>
            <a:r>
              <a:rPr lang="es-AR" sz="1400" dirty="0" smtClean="0"/>
              <a:t>transporte se </a:t>
            </a:r>
            <a:r>
              <a:rPr lang="es-AR" sz="1400" dirty="0"/>
              <a:t>consumieron</a:t>
            </a:r>
            <a:r>
              <a:rPr lang="es-AR" sz="1400" dirty="0" smtClean="0"/>
              <a:t>, </a:t>
            </a:r>
            <a:r>
              <a:rPr lang="es-AR" sz="1400" dirty="0" smtClean="0"/>
              <a:t>habiéndose registrado las operaciones y recibido </a:t>
            </a:r>
            <a:r>
              <a:rPr lang="es-AR" sz="1400" dirty="0"/>
              <a:t>las facturas controlando las mismas en el </a:t>
            </a:r>
            <a:r>
              <a:rPr lang="es-AR" sz="1400" dirty="0" smtClean="0"/>
              <a:t>sistema APOC de </a:t>
            </a:r>
            <a:r>
              <a:rPr lang="es-AR" sz="1400" dirty="0"/>
              <a:t>la AFIP,  lo que se documentó mediante acta </a:t>
            </a:r>
            <a:r>
              <a:rPr lang="es-AR" sz="1400" dirty="0" smtClean="0"/>
              <a:t>notarial. </a:t>
            </a:r>
            <a:r>
              <a:rPr lang="es-AR" sz="1400" dirty="0" smtClean="0"/>
              <a:t>Asimismo, ponder</a:t>
            </a:r>
            <a:r>
              <a:rPr lang="es-AR" sz="1400" dirty="0" smtClean="0"/>
              <a:t>ó el informe pericial contable que </a:t>
            </a:r>
            <a:r>
              <a:rPr lang="es-AR" sz="1400" dirty="0" smtClean="0"/>
              <a:t>manifestó</a:t>
            </a:r>
            <a:r>
              <a:rPr lang="es-AR" sz="1400" dirty="0"/>
              <a:t> </a:t>
            </a:r>
            <a:r>
              <a:rPr lang="es-AR" sz="1400" dirty="0" smtClean="0"/>
              <a:t>que </a:t>
            </a:r>
            <a:r>
              <a:rPr lang="es-AR" sz="1400" dirty="0"/>
              <a:t> </a:t>
            </a:r>
            <a:r>
              <a:rPr lang="es-AR" sz="1400" dirty="0" smtClean="0"/>
              <a:t>las operaciones</a:t>
            </a:r>
            <a:r>
              <a:rPr lang="es-AR" sz="1400" dirty="0"/>
              <a:t> </a:t>
            </a:r>
            <a:r>
              <a:rPr lang="es-AR" sz="1400" dirty="0" smtClean="0"/>
              <a:t>fueron</a:t>
            </a:r>
            <a:r>
              <a:rPr lang="es-AR" sz="1400" dirty="0"/>
              <a:t> </a:t>
            </a:r>
            <a:r>
              <a:rPr lang="es-AR" sz="1400" dirty="0" smtClean="0"/>
              <a:t>efectivamente realizadas</a:t>
            </a:r>
            <a:r>
              <a:rPr lang="es-AR" sz="1400" dirty="0"/>
              <a:t> y dio detalle de las mismas, aclarando que </a:t>
            </a:r>
            <a:r>
              <a:rPr lang="es-AR" sz="1400" dirty="0" smtClean="0"/>
              <a:t>efectivament fueron</a:t>
            </a:r>
            <a:r>
              <a:rPr lang="es-AR" sz="1400" dirty="0"/>
              <a:t> abonadas con cheques a nombre de los proveedores, y </a:t>
            </a:r>
            <a:r>
              <a:rPr lang="es-AR" sz="1400" dirty="0" smtClean="0"/>
              <a:t>contabilizadas correctamente y pagadas según su fecha de facturación</a:t>
            </a:r>
            <a:r>
              <a:rPr lang="es-AR" sz="1400" dirty="0"/>
              <a:t>.  </a:t>
            </a:r>
            <a:r>
              <a:rPr lang="es-AR" sz="1400" dirty="0" smtClean="0"/>
              <a:t>El perito cotej</a:t>
            </a:r>
            <a:r>
              <a:rPr lang="es-AR" sz="1400" dirty="0" smtClean="0"/>
              <a:t>ó las registraciones, las que demostraron el respaldo mediante remitos y facturas, y consideró que existía una razonable relación entre los conceptos facturados y los pagos realizados a los proveedores. </a:t>
            </a:r>
            <a:r>
              <a:rPr lang="es-AR" sz="1400" dirty="0" smtClean="0"/>
              <a:t>Ante </a:t>
            </a:r>
            <a:r>
              <a:rPr lang="es-AR" sz="1400" dirty="0"/>
              <a:t>ello, el </a:t>
            </a:r>
            <a:r>
              <a:rPr lang="es-AR" sz="1400" dirty="0" smtClean="0"/>
              <a:t>Fisco apeló </a:t>
            </a:r>
            <a:r>
              <a:rPr lang="es-AR" sz="1400" dirty="0"/>
              <a:t>la sentencia, esencialmente, impugnando </a:t>
            </a:r>
            <a:r>
              <a:rPr lang="es-AR" sz="1400" dirty="0" smtClean="0"/>
              <a:t>las conclusiones del </a:t>
            </a:r>
            <a:r>
              <a:rPr lang="es-AR" sz="1400" dirty="0"/>
              <a:t>informe pericial contable</a:t>
            </a:r>
            <a:r>
              <a:rPr lang="es-AR" sz="1400" dirty="0" smtClean="0"/>
              <a:t>. Concretamente indic</a:t>
            </a:r>
            <a:r>
              <a:rPr lang="es-AR" sz="1400" dirty="0" smtClean="0"/>
              <a:t>ó que la pericia hace referencia a los medios de pago y cheques pero no indicó a nombre de quién se otorgaron o bien en que cuenta bancaria se depositaron, con lo cual –a su juicio- no se pudo identificar a los reales beneficiarios de los pagos.</a:t>
            </a:r>
            <a:endParaRPr lang="es-AR" sz="1400" dirty="0" smtClean="0"/>
          </a:p>
          <a:p>
            <a:pPr marL="0" indent="0" algn="just">
              <a:spcBef>
                <a:spcPts val="0"/>
              </a:spcBef>
              <a:buNone/>
            </a:pPr>
            <a:endParaRPr lang="es-AR" sz="1400" dirty="0" smtClean="0"/>
          </a:p>
          <a:p>
            <a:pPr marL="0" indent="0" algn="just">
              <a:spcBef>
                <a:spcPts val="0"/>
              </a:spcBef>
              <a:buNone/>
            </a:pPr>
            <a:r>
              <a:rPr lang="es-AR" sz="1400" b="1" dirty="0" smtClean="0"/>
              <a:t>Sentencia: </a:t>
            </a:r>
            <a:r>
              <a:rPr lang="es-AR" sz="1400" dirty="0"/>
              <a:t>La Cámara ratificó la sentencia del a quo, resaltando que notificado el traslado del dictamen pericial, el Fisco no presentó </a:t>
            </a:r>
            <a:r>
              <a:rPr lang="es-AR" sz="1400" dirty="0" smtClean="0"/>
              <a:t>ning</a:t>
            </a:r>
            <a:r>
              <a:rPr lang="es-AR" sz="1400" dirty="0" smtClean="0"/>
              <a:t>ún pedido de</a:t>
            </a:r>
            <a:r>
              <a:rPr lang="es-AR" sz="1400" dirty="0" smtClean="0"/>
              <a:t> explicación al experto, </a:t>
            </a:r>
            <a:r>
              <a:rPr lang="es-AR" sz="1400" dirty="0"/>
              <a:t>ni opuso </a:t>
            </a:r>
            <a:r>
              <a:rPr lang="es-AR" sz="1400" dirty="0" smtClean="0"/>
              <a:t>ninguna impugnación</a:t>
            </a:r>
            <a:r>
              <a:rPr lang="es-AR" sz="1400" dirty="0"/>
              <a:t>, </a:t>
            </a:r>
            <a:r>
              <a:rPr lang="es-AR" sz="1400" dirty="0" smtClean="0"/>
              <a:t>resultando inatendible </a:t>
            </a:r>
            <a:r>
              <a:rPr lang="es-AR" sz="1400" dirty="0"/>
              <a:t>la objeción </a:t>
            </a:r>
            <a:r>
              <a:rPr lang="es-AR" sz="1400" dirty="0" smtClean="0"/>
              <a:t>posterior y tard</a:t>
            </a:r>
            <a:r>
              <a:rPr lang="es-AR" sz="1400" dirty="0" smtClean="0"/>
              <a:t>ía</a:t>
            </a:r>
            <a:r>
              <a:rPr lang="es-AR" sz="1400" dirty="0" smtClean="0"/>
              <a:t> </a:t>
            </a:r>
            <a:r>
              <a:rPr lang="es-AR" sz="1400" dirty="0"/>
              <a:t>fundada en la insuficiencia técnica del dictamen, pues el pedido de explicaciones permite al experto que amplíe, aclare o explique sus conclusiones; </a:t>
            </a:r>
            <a:r>
              <a:rPr lang="es-AR" sz="1400" dirty="0" smtClean="0"/>
              <a:t>lo </a:t>
            </a:r>
            <a:r>
              <a:rPr lang="es-AR" sz="1400" dirty="0"/>
              <a:t>que se torna imposible si las observaciones son </a:t>
            </a:r>
            <a:r>
              <a:rPr lang="es-AR" sz="1400" dirty="0" smtClean="0"/>
              <a:t>propuestas reci</a:t>
            </a:r>
            <a:r>
              <a:rPr lang="es-AR" sz="1400" dirty="0" smtClean="0"/>
              <a:t>én</a:t>
            </a:r>
            <a:r>
              <a:rPr lang="es-AR" sz="1400" dirty="0" smtClean="0"/>
              <a:t> </a:t>
            </a:r>
            <a:r>
              <a:rPr lang="es-AR" sz="1400" dirty="0"/>
              <a:t>en los alegatos o en oportunidad de expresar </a:t>
            </a:r>
            <a:r>
              <a:rPr lang="es-AR" sz="1400" dirty="0" smtClean="0"/>
              <a:t>agravios. Sostuvo que la oportunidad </a:t>
            </a:r>
            <a:r>
              <a:rPr lang="es-AR" sz="1400" dirty="0"/>
              <a:t>procesal para </a:t>
            </a:r>
            <a:r>
              <a:rPr lang="es-AR" sz="1400" dirty="0" smtClean="0"/>
              <a:t>realizar observaciones se encontraba precluida</a:t>
            </a:r>
            <a:r>
              <a:rPr lang="es-AR" sz="1400" dirty="0" smtClean="0"/>
              <a:t>. </a:t>
            </a:r>
            <a:r>
              <a:rPr lang="es-AR" sz="1400" dirty="0" smtClean="0"/>
              <a:t>En ese sentido, tanto </a:t>
            </a:r>
            <a:r>
              <a:rPr lang="es-AR" sz="1400" dirty="0"/>
              <a:t>el </a:t>
            </a:r>
            <a:r>
              <a:rPr lang="es-AR" sz="1400" dirty="0" smtClean="0"/>
              <a:t>principio </a:t>
            </a:r>
            <a:r>
              <a:rPr lang="es-AR" sz="1400" dirty="0"/>
              <a:t>de progresividad </a:t>
            </a:r>
            <a:r>
              <a:rPr lang="es-AR" sz="1400" dirty="0" smtClean="0"/>
              <a:t>como </a:t>
            </a:r>
            <a:r>
              <a:rPr lang="es-AR" sz="1400" dirty="0" smtClean="0"/>
              <a:t>el de </a:t>
            </a:r>
            <a:r>
              <a:rPr lang="es-AR" sz="1400" dirty="0"/>
              <a:t>preclusión </a:t>
            </a:r>
            <a:r>
              <a:rPr lang="es-AR" sz="1400" dirty="0" smtClean="0"/>
              <a:t>reconocen su fundamento </a:t>
            </a:r>
            <a:r>
              <a:rPr lang="es-AR" sz="1400" dirty="0"/>
              <a:t>en motivos de seguridad jurídica y en la necesidad de lograr una administración </a:t>
            </a:r>
            <a:r>
              <a:rPr lang="es-AR" sz="1400" dirty="0" smtClean="0"/>
              <a:t>de justicia </a:t>
            </a:r>
            <a:r>
              <a:rPr lang="es-AR" sz="1400" dirty="0"/>
              <a:t>rápida dentro de lo razonable, evitando así que los procesos se retrotraigan a etapas </a:t>
            </a:r>
            <a:r>
              <a:rPr lang="es-AR" sz="1400" dirty="0" smtClean="0"/>
              <a:t>ya superadas</a:t>
            </a:r>
            <a:r>
              <a:rPr lang="es-AR" sz="1400" dirty="0"/>
              <a:t>, </a:t>
            </a:r>
            <a:r>
              <a:rPr lang="es-AR" sz="1400" dirty="0" smtClean="0"/>
              <a:t>o que se reabran los plazos procesales transcurridos. También </a:t>
            </a:r>
            <a:r>
              <a:rPr lang="es-AR" sz="1400" dirty="0"/>
              <a:t>expresó que los argumentos del </a:t>
            </a:r>
            <a:r>
              <a:rPr lang="es-AR" sz="1400" dirty="0" smtClean="0"/>
              <a:t>Juez </a:t>
            </a:r>
            <a:r>
              <a:rPr lang="es-AR" sz="1400" dirty="0"/>
              <a:t>de grado </a:t>
            </a:r>
            <a:r>
              <a:rPr lang="es-AR" sz="1400" dirty="0" smtClean="0"/>
              <a:t>resultaban </a:t>
            </a:r>
            <a:r>
              <a:rPr lang="es-AR" sz="1400" dirty="0"/>
              <a:t>fundados no solo en la mera prueba pericial, sino en el conjunto de elementos probatorios que han sido arrimados a la causa</a:t>
            </a:r>
            <a:r>
              <a:rPr lang="es-AR" sz="1400" dirty="0" smtClean="0"/>
              <a:t>, ponderados conforme el principio de sana crítica.</a:t>
            </a:r>
            <a:endParaRPr lang="es-AR" sz="1400" dirty="0" smtClean="0"/>
          </a:p>
          <a:p>
            <a:pPr marL="0" indent="0" algn="just">
              <a:spcBef>
                <a:spcPts val="0"/>
              </a:spcBef>
              <a:buNone/>
            </a:pPr>
            <a:endParaRPr lang="es-ES" sz="1400" dirty="0"/>
          </a:p>
          <a:p>
            <a:pPr marL="0" indent="0" algn="just">
              <a:spcBef>
                <a:spcPts val="0"/>
              </a:spcBef>
              <a:buNone/>
            </a:pPr>
            <a:r>
              <a:rPr lang="es-AR" sz="1400" b="1" dirty="0"/>
              <a:t>Jurisprudencia vinculada</a:t>
            </a:r>
            <a:r>
              <a:rPr lang="es-AR" sz="1400" b="1" dirty="0" smtClean="0"/>
              <a:t>: </a:t>
            </a:r>
            <a:r>
              <a:rPr lang="es-AR" sz="1400" dirty="0" smtClean="0"/>
              <a:t>En ese sentido CSJN in re</a:t>
            </a:r>
            <a:r>
              <a:rPr lang="es-AR" sz="1400" dirty="0" smtClean="0"/>
              <a:t> “Obra Social para la actividad docente” (11/08/2015) y Fallos 323:3486; 335:371; 338:875, entre muchos otros y CNACAF, Sala IV, in re “Tripetrol Petroleum c/YPF s/Medida Cautelar” (05/08/2014) y “Grobocopatel Hermanos” (04/04/17).</a:t>
            </a:r>
            <a:endParaRPr lang="es-AR" sz="1400" dirty="0"/>
          </a:p>
          <a:p>
            <a:pPr marL="0" indent="0" algn="just">
              <a:spcBef>
                <a:spcPts val="0"/>
              </a:spcBef>
              <a:buNone/>
            </a:pPr>
            <a:r>
              <a:rPr lang="es-AR" sz="1400" dirty="0"/>
              <a:t> </a:t>
            </a:r>
          </a:p>
          <a:p>
            <a:pPr marL="0" indent="0" algn="just">
              <a:spcBef>
                <a:spcPts val="0"/>
              </a:spcBef>
              <a:buNone/>
            </a:pPr>
            <a:endParaRPr lang="es-AR" sz="1400" dirty="0"/>
          </a:p>
          <a:p>
            <a:pPr marL="0" indent="0" algn="just">
              <a:spcBef>
                <a:spcPts val="0"/>
              </a:spcBef>
              <a:buNone/>
            </a:pPr>
            <a:endParaRPr lang="en-US" sz="1400" b="1" dirty="0" smtClean="0"/>
          </a:p>
        </p:txBody>
      </p:sp>
      <p:sp>
        <p:nvSpPr>
          <p:cNvPr id="6" name="Slide Number Placeholder 5"/>
          <p:cNvSpPr>
            <a:spLocks noGrp="1"/>
          </p:cNvSpPr>
          <p:nvPr>
            <p:ph type="sldNum" sz="quarter" idx="12"/>
          </p:nvPr>
        </p:nvSpPr>
        <p:spPr>
          <a:xfrm>
            <a:off x="8478955" y="6675437"/>
            <a:ext cx="2884184" cy="365125"/>
          </a:xfrm>
        </p:spPr>
        <p:txBody>
          <a:bodyPr/>
          <a:lstStyle/>
          <a:p>
            <a:fld id="{0FA269BB-9CF1-436E-9ADF-E46804694E4E}" type="slidenum">
              <a:rPr lang="en-US" smtClean="0"/>
              <a:pPr/>
              <a:t>6</a:t>
            </a:fld>
            <a:endParaRPr lang="en-US" dirty="0"/>
          </a:p>
        </p:txBody>
      </p:sp>
      <p:sp>
        <p:nvSpPr>
          <p:cNvPr id="2" name="Title 1"/>
          <p:cNvSpPr>
            <a:spLocks noGrp="1"/>
          </p:cNvSpPr>
          <p:nvPr>
            <p:ph type="title"/>
          </p:nvPr>
        </p:nvSpPr>
        <p:spPr>
          <a:xfrm>
            <a:off x="837012" y="125085"/>
            <a:ext cx="11354988" cy="1216436"/>
          </a:xfrm>
        </p:spPr>
        <p:txBody>
          <a:bodyPr>
            <a:normAutofit fontScale="90000"/>
          </a:bodyPr>
          <a:lstStyle/>
          <a:p>
            <a:r>
              <a:rPr lang="es-AR" sz="1600" cap="none" dirty="0" smtClean="0">
                <a:ln w="17780" cmpd="sng">
                  <a:solidFill>
                    <a:srgbClr val="FFFFFF"/>
                  </a:solidFill>
                  <a:prstDash val="solid"/>
                  <a:miter lim="800000"/>
                </a:ln>
                <a:effectLst>
                  <a:outerShdw blurRad="50800" algn="tl" rotWithShape="0">
                    <a:srgbClr val="000000"/>
                  </a:outerShdw>
                </a:effectLst>
              </a:rPr>
              <a:t>“</a:t>
            </a:r>
            <a:r>
              <a:rPr lang="es-AR" sz="2000" cap="none" dirty="0" smtClean="0">
                <a:ln w="17780" cmpd="sng">
                  <a:solidFill>
                    <a:srgbClr val="FFFFFF"/>
                  </a:solidFill>
                  <a:prstDash val="solid"/>
                  <a:miter lim="800000"/>
                </a:ln>
              </a:rPr>
              <a:t>FRUTAGRO </a:t>
            </a:r>
            <a:r>
              <a:rPr lang="es-AR" sz="2000" cap="none" dirty="0">
                <a:ln w="17780" cmpd="sng">
                  <a:solidFill>
                    <a:srgbClr val="FFFFFF"/>
                  </a:solidFill>
                  <a:prstDash val="solid"/>
                  <a:miter lim="800000"/>
                </a:ln>
              </a:rPr>
              <a:t>S.A. c/ </a:t>
            </a:r>
            <a:r>
              <a:rPr lang="es-AR" sz="2000" cap="none" dirty="0" smtClean="0">
                <a:ln w="17780" cmpd="sng">
                  <a:solidFill>
                    <a:srgbClr val="FFFFFF"/>
                  </a:solidFill>
                  <a:prstDash val="solid"/>
                  <a:miter lim="800000"/>
                </a:ln>
              </a:rPr>
              <a:t>AFIP s/ Contencioso Administrativo”</a:t>
            </a:r>
            <a:br>
              <a:rPr lang="es-AR" sz="2000" cap="none" dirty="0" smtClean="0">
                <a:ln w="17780" cmpd="sng">
                  <a:solidFill>
                    <a:srgbClr val="FFFFFF"/>
                  </a:solidFill>
                  <a:prstDash val="solid"/>
                  <a:miter lim="800000"/>
                </a:ln>
              </a:rPr>
            </a:br>
            <a:r>
              <a:rPr lang="es-AR" sz="2000" cap="none" dirty="0" smtClean="0">
                <a:ln w="1905"/>
              </a:rPr>
              <a:t>Cámara Federal de Mendoza </a:t>
            </a:r>
            <a:br>
              <a:rPr lang="es-AR" sz="2000" cap="none" dirty="0" smtClean="0">
                <a:ln w="1905"/>
              </a:rPr>
            </a:br>
            <a:r>
              <a:rPr lang="es-AR" sz="2000" cap="none" dirty="0" smtClean="0">
                <a:ln w="1905"/>
              </a:rPr>
              <a:t>08/07/2020</a:t>
            </a:r>
            <a:br>
              <a:rPr lang="es-AR" sz="2000" cap="none" dirty="0" smtClean="0">
                <a:ln w="1905"/>
              </a:rPr>
            </a:br>
            <a:r>
              <a:rPr lang="es-AR" sz="2000" cap="none" dirty="0" smtClean="0">
                <a:ln w="17780" cmpd="sng">
                  <a:solidFill>
                    <a:srgbClr val="FFFFFF"/>
                  </a:solidFill>
                  <a:prstDash val="solid"/>
                  <a:miter lim="800000"/>
                </a:ln>
              </a:rPr>
              <a:t/>
            </a:r>
            <a:br>
              <a:rPr lang="es-AR" sz="2000" cap="none" dirty="0" smtClean="0">
                <a:ln w="17780" cmpd="sng">
                  <a:solidFill>
                    <a:srgbClr val="FFFFFF"/>
                  </a:solidFill>
                  <a:prstDash val="solid"/>
                  <a:miter lim="800000"/>
                </a:ln>
              </a:rPr>
            </a:br>
            <a:endParaRPr lang="es-AR" sz="2000" cap="none" dirty="0">
              <a:ln w="17780" cmpd="sng">
                <a:solidFill>
                  <a:srgbClr val="FFFFFF"/>
                </a:solidFill>
                <a:prstDash val="solid"/>
                <a:miter lim="800000"/>
              </a:ln>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858525" y="856349"/>
            <a:ext cx="7333476" cy="644666"/>
          </a:xfrm>
        </p:spPr>
        <p:txBody>
          <a:bodyPr>
            <a:normAutofit fontScale="92500" lnSpcReduction="10000"/>
          </a:bodyPr>
          <a:lstStyle/>
          <a:p>
            <a:pPr algn="l"/>
            <a:r>
              <a:rPr lang="es-AR" sz="1600" b="1" cap="none" dirty="0" smtClean="0">
                <a:ln w="1905"/>
                <a:solidFill>
                  <a:srgbClr val="000000"/>
                </a:solidFill>
                <a:effectLst>
                  <a:innerShdw blurRad="69850" dist="43180" dir="5400000">
                    <a:srgbClr val="000000">
                      <a:alpha val="65000"/>
                    </a:srgbClr>
                  </a:innerShdw>
                </a:effectLst>
              </a:rPr>
              <a:t>FACTURAS APOC - IMPOSIBILIDAD </a:t>
            </a:r>
            <a:r>
              <a:rPr lang="es-AR" sz="1600" b="1" cap="none" dirty="0">
                <a:ln w="1905"/>
                <a:solidFill>
                  <a:srgbClr val="000000"/>
                </a:solidFill>
                <a:effectLst>
                  <a:innerShdw blurRad="69850" dist="43180" dir="5400000">
                    <a:srgbClr val="000000">
                      <a:alpha val="65000"/>
                    </a:srgbClr>
                  </a:innerShdw>
                </a:effectLst>
              </a:rPr>
              <a:t>DEL FISCO DE IMPUGNAR LA PERICIAL CONTABLE ANTE LA PRECLUSIÓN DE LOS </a:t>
            </a:r>
            <a:r>
              <a:rPr lang="es-AR" sz="1600" b="1" cap="none" dirty="0" smtClean="0">
                <a:ln w="1905"/>
                <a:solidFill>
                  <a:srgbClr val="000000"/>
                </a:solidFill>
                <a:effectLst>
                  <a:innerShdw blurRad="69850" dist="43180" dir="5400000">
                    <a:srgbClr val="000000">
                      <a:alpha val="65000"/>
                    </a:srgbClr>
                  </a:innerShdw>
                </a:effectLst>
              </a:rPr>
              <a:t>PLAZOS. PRINCIPIOS DE PROGRESIVIDAD Y DE PRECLUSIÓN.</a:t>
            </a:r>
            <a:endParaRPr lang="es-AR"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805920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382" y="1760805"/>
            <a:ext cx="11516137" cy="4656993"/>
          </a:xfrm>
        </p:spPr>
        <p:txBody>
          <a:bodyPr>
            <a:noAutofit/>
          </a:bodyPr>
          <a:lstStyle/>
          <a:p>
            <a:pPr marL="0" indent="0" algn="just">
              <a:buNone/>
            </a:pPr>
            <a:r>
              <a:rPr lang="en-US" sz="1300" b="1" dirty="0" smtClean="0"/>
              <a:t>Hechos</a:t>
            </a:r>
            <a:r>
              <a:rPr lang="en-US" sz="1300" dirty="0" smtClean="0"/>
              <a:t>: </a:t>
            </a:r>
            <a:r>
              <a:rPr lang="es-AR" sz="1300" dirty="0"/>
              <a:t>El contribuyente fue </a:t>
            </a:r>
            <a:r>
              <a:rPr lang="es-AR" sz="1300" dirty="0" smtClean="0"/>
              <a:t>notificado</a:t>
            </a:r>
            <a:r>
              <a:rPr lang="es-AR" sz="1300" dirty="0"/>
              <a:t> </a:t>
            </a:r>
            <a:r>
              <a:rPr lang="es-AR" sz="1300" dirty="0" smtClean="0"/>
              <a:t>el 1/9/16, mediante </a:t>
            </a:r>
            <a:r>
              <a:rPr lang="es-AR" sz="1300" dirty="0"/>
              <a:t>publicación en el Boletín Oficial, de su exclusión de pleno derecho del Régimen Simplificado para Pequeños Contribuyentes por la causal prevista en el artículo 20, inciso a), de la ley 24977, es decir con fundamento en que el contribuyente habría superado los ingresos brutos anuales establecidos por la normativa vigente, conforme la categoría de revista más alta establecida para permanecer en el referido Régimen. </a:t>
            </a:r>
            <a:r>
              <a:rPr lang="es-AR" sz="1300" dirty="0" smtClean="0"/>
              <a:t>El </a:t>
            </a:r>
            <a:r>
              <a:rPr lang="es-AR" sz="1300" dirty="0"/>
              <a:t>Organismo </a:t>
            </a:r>
            <a:r>
              <a:rPr lang="es-AR" sz="1300" dirty="0" smtClean="0"/>
              <a:t>Fiscal consideró que se debía contabilizar la facturación por el método de lo devengado, sin computar una nota de crédito emitida en el mes de agosto de 2016, por la cual se anularon  dos facturas de honorarios incorrectamente emitidas en mayo y junio de ese año. El Fisco sostuvo que la nota de crédito había sido emitida dos meses después de las operaciones y con posterioridad a la fecha de corte que tuvo en cuenta la fiscalización.</a:t>
            </a:r>
          </a:p>
          <a:p>
            <a:pPr marL="0" indent="0" algn="just">
              <a:buNone/>
            </a:pPr>
            <a:r>
              <a:rPr lang="es-AR" sz="1300" dirty="0" smtClean="0"/>
              <a:t>Frente </a:t>
            </a:r>
            <a:r>
              <a:rPr lang="es-AR" sz="1300" dirty="0"/>
              <a:t>a ello, interpuso en contra de dicha exclusión el recurso de apelación previsto en el artículo 74 del decreto 1397/1979, el cual fue denegado por el Fisco. No conforme, el contribuyente recurrió a la Justicia. El </a:t>
            </a:r>
            <a:r>
              <a:rPr lang="es-AR" sz="1300" dirty="0" smtClean="0"/>
              <a:t>Juez Federal de Río Cuarto, en sentencia del 20/11/19, resolvió </a:t>
            </a:r>
            <a:r>
              <a:rPr lang="es-AR" sz="1300" dirty="0"/>
              <a:t>hacer lugar a la demanda, declarando la nulidad de la resolución impugnada, por considerar </a:t>
            </a:r>
            <a:r>
              <a:rPr lang="es-AR" sz="1300" dirty="0" smtClean="0"/>
              <a:t>que los actos administrativos que dispusieron la exclusión carecían de motivación suficiente, en tanto omitieron ponderar un documento –la NC-  emitido conforme las disposiciones de la </a:t>
            </a:r>
            <a:r>
              <a:rPr lang="es-AR" sz="1300" dirty="0"/>
              <a:t>R</a:t>
            </a:r>
            <a:r>
              <a:rPr lang="es-AR" sz="1300" dirty="0" smtClean="0"/>
              <a:t>esolución </a:t>
            </a:r>
            <a:r>
              <a:rPr lang="es-AR" sz="1300" dirty="0"/>
              <a:t>G</a:t>
            </a:r>
            <a:r>
              <a:rPr lang="es-AR" sz="1300" dirty="0" smtClean="0"/>
              <a:t>eneral </a:t>
            </a:r>
            <a:r>
              <a:rPr lang="es-AR" sz="1300" dirty="0"/>
              <a:t>(AFIP) 1415, de “facturación y registración”, </a:t>
            </a:r>
            <a:r>
              <a:rPr lang="es-AR" sz="1300" dirty="0" smtClean="0"/>
              <a:t>que estableció </a:t>
            </a:r>
            <a:r>
              <a:rPr lang="es-AR" sz="1300" dirty="0"/>
              <a:t>la validez y obligatoriedad de realizar notas de crédito para anular una factura, </a:t>
            </a:r>
            <a:r>
              <a:rPr lang="es-AR" sz="1300" dirty="0" smtClean="0"/>
              <a:t>sin establecer un condicionamiento temporal.</a:t>
            </a:r>
          </a:p>
          <a:p>
            <a:pPr marL="0" indent="0" algn="just">
              <a:buNone/>
            </a:pPr>
            <a:r>
              <a:rPr lang="es-AR" sz="1300" b="1" dirty="0" smtClean="0"/>
              <a:t>Sentencia</a:t>
            </a:r>
            <a:r>
              <a:rPr lang="es-AR" sz="1300" dirty="0" smtClean="0"/>
              <a:t>: La </a:t>
            </a:r>
            <a:r>
              <a:rPr lang="es-AR" sz="1300" dirty="0"/>
              <a:t>Cámara ratificó lo decidido por el </a:t>
            </a:r>
            <a:r>
              <a:rPr lang="es-AR" sz="1300" dirty="0" smtClean="0"/>
              <a:t>a quo </a:t>
            </a:r>
            <a:r>
              <a:rPr lang="es-AR" sz="1300" dirty="0"/>
              <a:t>agregando que, </a:t>
            </a:r>
            <a:r>
              <a:rPr lang="es-AR" sz="1300" dirty="0" smtClean="0"/>
              <a:t>al </a:t>
            </a:r>
            <a:r>
              <a:rPr lang="es-AR" sz="1300" dirty="0"/>
              <a:t>momento de la exclusión, la RG 1415 solo requería que las notas de crédito se ajustarán a los requisitos que se debían cumplir con relación a los comprobantes originales, no estableciéndose ningún plazo para emitirlas, lo cual recién se estableció a partir de la RG 4540/2019 (aplicable a partir del 01/07/2020</a:t>
            </a:r>
            <a:r>
              <a:rPr lang="es-AR" sz="1300" dirty="0" smtClean="0"/>
              <a:t>). La Alzada consideró que la RG 4540 no resulta de aplicación retroactiva al caso bajo análisis y que sólo a partir de su vigencia, éstas deben ser emitidas </a:t>
            </a:r>
            <a:r>
              <a:rPr lang="es-AR" sz="1300" dirty="0"/>
              <a:t>dentro de los 15 días corridos desde que surja el hecho o situación que </a:t>
            </a:r>
            <a:r>
              <a:rPr lang="es-AR" sz="1300" dirty="0" smtClean="0"/>
              <a:t>requiera la anulación de las facturas.</a:t>
            </a:r>
          </a:p>
          <a:p>
            <a:pPr marL="0" indent="0" algn="just">
              <a:buNone/>
            </a:pPr>
            <a:r>
              <a:rPr lang="es-AR" sz="1300" b="1" dirty="0" smtClean="0"/>
              <a:t>A tener en cuenta:</a:t>
            </a:r>
            <a:r>
              <a:rPr lang="es-AR" sz="1300" dirty="0" smtClean="0"/>
              <a:t> El Fallo marca una clara línea temporal, tomando como hito el 01/07/2020, fecha de entrada en vigencia –luego de sucesivas prórrogas- de la RG 4540/2019. </a:t>
            </a:r>
          </a:p>
          <a:p>
            <a:pPr marL="342900" indent="-342900" algn="just">
              <a:buAutoNum type="alphaLcParenR"/>
            </a:pPr>
            <a:r>
              <a:rPr lang="es-AR" sz="1300" dirty="0" smtClean="0"/>
              <a:t>Antes de su vigencia, y a fin de considerar el ingreso bruto devengado, deberán considerarse las facturas y notas de crédito y/o débito relacionadas con dichos comprobantes, sin importar en qué fecha fueron emitidos. Se admite incluso la consideración de NC y ND emitidas con posterioridad a la “fecha de corte” si se refieren a operaciones comprendidas en el período sujeto a análisis;</a:t>
            </a:r>
          </a:p>
          <a:p>
            <a:pPr marL="342900" indent="-342900" algn="just">
              <a:buAutoNum type="alphaLcParenR"/>
            </a:pPr>
            <a:r>
              <a:rPr lang="es-AR" sz="1300" dirty="0" smtClean="0"/>
              <a:t>Después de su vigencia, la AFIP sólo está obligada a considerar las NC y ND emitidas dentro del lapso temporal exigido por la norma. Los 15 días no se computan desde la fecha de emisión de la factura, sino desde que surja el hecho o situación que requiera la emisión de tal documentación.</a:t>
            </a:r>
          </a:p>
        </p:txBody>
      </p:sp>
      <p:sp>
        <p:nvSpPr>
          <p:cNvPr id="6" name="Slide Number Placeholder 5"/>
          <p:cNvSpPr>
            <a:spLocks noGrp="1"/>
          </p:cNvSpPr>
          <p:nvPr>
            <p:ph type="sldNum" sz="quarter" idx="12"/>
          </p:nvPr>
        </p:nvSpPr>
        <p:spPr/>
        <p:txBody>
          <a:bodyPr/>
          <a:lstStyle/>
          <a:p>
            <a:fld id="{0FA269BB-9CF1-436E-9ADF-E46804694E4E}" type="slidenum">
              <a:rPr lang="en-US" smtClean="0"/>
              <a:pPr/>
              <a:t>7</a:t>
            </a:fld>
            <a:endParaRPr lang="en-US" dirty="0"/>
          </a:p>
        </p:txBody>
      </p:sp>
      <p:sp>
        <p:nvSpPr>
          <p:cNvPr id="2" name="Title 1"/>
          <p:cNvSpPr>
            <a:spLocks noGrp="1"/>
          </p:cNvSpPr>
          <p:nvPr>
            <p:ph type="title"/>
          </p:nvPr>
        </p:nvSpPr>
        <p:spPr/>
        <p:txBody>
          <a:bodyPr>
            <a:normAutofit/>
          </a:bodyPr>
          <a:lstStyle/>
          <a:p>
            <a:r>
              <a:rPr lang="es-AR" sz="1800" cap="none" dirty="0" smtClean="0">
                <a:ln w="17780" cmpd="sng">
                  <a:solidFill>
                    <a:srgbClr val="FFFFFF"/>
                  </a:solidFill>
                  <a:prstDash val="solid"/>
                  <a:miter lim="800000"/>
                </a:ln>
              </a:rPr>
              <a:t/>
            </a:r>
            <a:br>
              <a:rPr lang="es-AR" sz="1800" cap="none" dirty="0" smtClean="0">
                <a:ln w="17780" cmpd="sng">
                  <a:solidFill>
                    <a:srgbClr val="FFFFFF"/>
                  </a:solidFill>
                  <a:prstDash val="solid"/>
                  <a:miter lim="800000"/>
                </a:ln>
              </a:rPr>
            </a:br>
            <a:r>
              <a:rPr lang="es-AR" sz="1800" cap="none" dirty="0" smtClean="0">
                <a:ln w="17780" cmpd="sng">
                  <a:solidFill>
                    <a:srgbClr val="FFFFFF"/>
                  </a:solidFill>
                  <a:prstDash val="solid"/>
                  <a:miter lim="800000"/>
                </a:ln>
              </a:rPr>
              <a:t> “</a:t>
            </a:r>
            <a:r>
              <a:rPr lang="it-IT" sz="1800" cap="none" dirty="0">
                <a:ln w="17780" cmpd="sng">
                  <a:solidFill>
                    <a:srgbClr val="FFFFFF"/>
                  </a:solidFill>
                  <a:prstDash val="solid"/>
                  <a:miter lim="800000"/>
                </a:ln>
              </a:rPr>
              <a:t>“</a:t>
            </a:r>
            <a:r>
              <a:rPr lang="it-IT" sz="1800" cap="none" dirty="0" smtClean="0">
                <a:ln w="17780" cmpd="sng">
                  <a:solidFill>
                    <a:srgbClr val="FFFFFF"/>
                  </a:solidFill>
                  <a:prstDash val="solid"/>
                  <a:miter lim="800000"/>
                </a:ln>
              </a:rPr>
              <a:t>MARZOCHINI, </a:t>
            </a:r>
            <a:r>
              <a:rPr lang="it-IT" sz="1800" cap="none" dirty="0">
                <a:ln w="17780" cmpd="sng">
                  <a:solidFill>
                    <a:srgbClr val="FFFFFF"/>
                  </a:solidFill>
                  <a:prstDash val="solid"/>
                  <a:miter lim="800000"/>
                </a:ln>
              </a:rPr>
              <a:t>Gastón Leonardo c/ </a:t>
            </a:r>
            <a:r>
              <a:rPr lang="it-IT" sz="1800" cap="none" dirty="0" smtClean="0">
                <a:ln w="17780" cmpd="sng">
                  <a:solidFill>
                    <a:srgbClr val="FFFFFF"/>
                  </a:solidFill>
                  <a:prstDash val="solid"/>
                  <a:miter lim="800000"/>
                </a:ln>
              </a:rPr>
              <a:t>AFIP</a:t>
            </a:r>
            <a:r>
              <a:rPr lang="es-AR" sz="1800" cap="none" dirty="0" smtClean="0">
                <a:ln w="17780" cmpd="sng">
                  <a:solidFill>
                    <a:srgbClr val="FFFFFF"/>
                  </a:solidFill>
                  <a:prstDash val="solid"/>
                  <a:miter lim="800000"/>
                </a:ln>
              </a:rPr>
              <a:t>”</a:t>
            </a:r>
            <a:br>
              <a:rPr lang="es-AR" sz="1800" cap="none" dirty="0" smtClean="0">
                <a:ln w="17780" cmpd="sng">
                  <a:solidFill>
                    <a:srgbClr val="FFFFFF"/>
                  </a:solidFill>
                  <a:prstDash val="solid"/>
                  <a:miter lim="800000"/>
                </a:ln>
              </a:rPr>
            </a:br>
            <a:r>
              <a:rPr lang="es-AR" sz="1800" cap="none" dirty="0" smtClean="0">
                <a:ln w="1905"/>
              </a:rPr>
              <a:t>Cámara Federal de Córdoba – Sala “A”</a:t>
            </a:r>
            <a:br>
              <a:rPr lang="es-AR" sz="1800" cap="none" dirty="0" smtClean="0">
                <a:ln w="1905"/>
              </a:rPr>
            </a:br>
            <a:r>
              <a:rPr lang="es-AR" sz="1800" cap="none" dirty="0" smtClean="0">
                <a:ln w="1905"/>
              </a:rPr>
              <a:t>24/08/2020</a:t>
            </a:r>
            <a:endParaRPr lang="es-AR" sz="1800" dirty="0"/>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776840" y="1073357"/>
            <a:ext cx="7316838" cy="712839"/>
          </a:xfrm>
        </p:spPr>
        <p:txBody>
          <a:bodyPr>
            <a:normAutofit/>
          </a:bodyPr>
          <a:lstStyle/>
          <a:p>
            <a:r>
              <a:rPr lang="es-AR" sz="1400" b="1" cap="none" dirty="0" smtClean="0">
                <a:ln w="1905"/>
                <a:solidFill>
                  <a:srgbClr val="000000"/>
                </a:solidFill>
                <a:effectLst>
                  <a:innerShdw blurRad="69850" dist="43180" dir="5400000">
                    <a:srgbClr val="000000">
                      <a:alpha val="65000"/>
                    </a:srgbClr>
                  </a:innerShdw>
                </a:effectLst>
              </a:rPr>
              <a:t>EXCLUSIÓN </a:t>
            </a:r>
            <a:r>
              <a:rPr lang="es-AR" sz="1400" b="1" cap="none" dirty="0">
                <a:ln w="1905"/>
                <a:solidFill>
                  <a:srgbClr val="000000"/>
                </a:solidFill>
                <a:effectLst>
                  <a:innerShdw blurRad="69850" dist="43180" dir="5400000">
                    <a:srgbClr val="000000">
                      <a:alpha val="65000"/>
                    </a:srgbClr>
                  </a:innerShdw>
                </a:effectLst>
              </a:rPr>
              <a:t>DE MONOTRIBUTO POR SUPERAR INGRESOS. NOTAS DE CRÉDITO EMITIDAS CON POSTERIORIDAD A LA “FECHA DE </a:t>
            </a:r>
            <a:r>
              <a:rPr lang="es-AR" sz="1400" b="1" cap="none" dirty="0" smtClean="0">
                <a:ln w="1905"/>
                <a:solidFill>
                  <a:srgbClr val="000000"/>
                </a:solidFill>
                <a:effectLst>
                  <a:innerShdw blurRad="69850" dist="43180" dir="5400000">
                    <a:srgbClr val="000000">
                      <a:alpha val="65000"/>
                    </a:srgbClr>
                  </a:innerShdw>
                </a:effectLst>
              </a:rPr>
              <a:t>CORTE”. IRRETROACTIVIDAD DEL REQUISITO TEMPORAL INTRODUCIDO POR LA RG 4540/2019.</a:t>
            </a:r>
            <a:endParaRPr lang="es-AR" sz="1400" b="1" cap="none" dirty="0">
              <a:ln w="1905"/>
              <a:solidFill>
                <a:srgbClr val="000000"/>
              </a:solidFill>
              <a:effectLst>
                <a:innerShdw blurRad="69850" dist="43180" dir="5400000">
                  <a:srgbClr val="000000">
                    <a:alpha val="65000"/>
                  </a:srgbClr>
                </a:innerShdw>
              </a:effectLst>
            </a:endParaRPr>
          </a:p>
        </p:txBody>
      </p:sp>
      <p:sp>
        <p:nvSpPr>
          <p:cNvPr id="7" name="Rectángulo 6"/>
          <p:cNvSpPr/>
          <p:nvPr/>
        </p:nvSpPr>
        <p:spPr>
          <a:xfrm>
            <a:off x="0" y="1000676"/>
            <a:ext cx="2828525" cy="400110"/>
          </a:xfrm>
          <a:prstGeom prst="rect">
            <a:avLst/>
          </a:prstGeom>
        </p:spPr>
        <p:txBody>
          <a:bodyPr wrap="square">
            <a:spAutoFit/>
          </a:bodyPr>
          <a:lstStyle/>
          <a:p>
            <a:pPr algn="ctr"/>
            <a:r>
              <a:rPr lang="en-US" sz="1000" dirty="0">
                <a:solidFill>
                  <a:schemeClr val="bg1"/>
                </a:solidFill>
              </a:rPr>
              <a:t>Expositor: María Eugenia Bianchi</a:t>
            </a:r>
          </a:p>
          <a:p>
            <a:pPr algn="ctr"/>
            <a:r>
              <a:rPr lang="en-US" sz="1000" dirty="0">
                <a:solidFill>
                  <a:schemeClr val="bg1"/>
                </a:solidFill>
              </a:rPr>
              <a:t>bianchi@estudiobnc.com.ar</a:t>
            </a:r>
          </a:p>
        </p:txBody>
      </p:sp>
    </p:spTree>
    <p:extLst>
      <p:ext uri="{BB962C8B-B14F-4D97-AF65-F5344CB8AC3E}">
        <p14:creationId xmlns:p14="http://schemas.microsoft.com/office/powerpoint/2010/main" val="40261792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87155" y="1899750"/>
            <a:ext cx="11015852" cy="4581205"/>
          </a:xfrm>
        </p:spPr>
        <p:txBody>
          <a:bodyPr>
            <a:noAutofit/>
          </a:bodyPr>
          <a:lstStyle/>
          <a:p>
            <a:pPr marL="0" indent="0" algn="just">
              <a:spcBef>
                <a:spcPts val="0"/>
              </a:spcBef>
              <a:buNone/>
            </a:pPr>
            <a:r>
              <a:rPr lang="es-AR" sz="1300" b="1" dirty="0"/>
              <a:t>Hechos: </a:t>
            </a:r>
            <a:r>
              <a:rPr lang="es-AR" sz="1300" dirty="0" smtClean="0"/>
              <a:t>Un contribuyente fue notificado de diversos requerimientos vinculados a fiscalizaciones en el IVA y el IG, como así también de la resolución de prevista y de las resoluciones determinativas de oficio, tanto en su domicilio real como en su domicilio fiscal. Sin embargo, la resolución de vista fue notificada únicamente en su domicilio fiscal. Al apelar las determinaciones de oficio ante </a:t>
            </a:r>
            <a:r>
              <a:rPr lang="es-AR" sz="1300" dirty="0"/>
              <a:t>el Tribunal Fiscal de la </a:t>
            </a:r>
            <a:r>
              <a:rPr lang="es-AR" sz="1300" dirty="0" smtClean="0"/>
              <a:t>Nación planteó la nulidad de los actos. Consideró que en el curso del procedimiento se vio afectado </a:t>
            </a:r>
            <a:r>
              <a:rPr lang="es-AR" sz="1300" dirty="0"/>
              <a:t>esencialmente su derecho de </a:t>
            </a:r>
            <a:r>
              <a:rPr lang="es-AR" sz="1300" dirty="0" smtClean="0"/>
              <a:t>defensa al privárselo de la posibilidad de contestar las vistas y producir su descargo dado que no se le notificó el </a:t>
            </a:r>
            <a:r>
              <a:rPr lang="es-AR" sz="1300" dirty="0"/>
              <a:t>inicio del procedimiento de determinación de oficio </a:t>
            </a:r>
            <a:r>
              <a:rPr lang="es-AR" sz="1300" dirty="0" smtClean="0"/>
              <a:t>en </a:t>
            </a:r>
            <a:r>
              <a:rPr lang="es-AR" sz="1300" dirty="0"/>
              <a:t>su </a:t>
            </a:r>
            <a:r>
              <a:rPr lang="es-AR" sz="1300" dirty="0" smtClean="0"/>
              <a:t>domicilio real y legal. A juicio del contribuyente, la notificación cursada a su domicilio fiscal carece </a:t>
            </a:r>
            <a:r>
              <a:rPr lang="es-AR" sz="1300" dirty="0"/>
              <a:t>de valor jurídico alguno </a:t>
            </a:r>
            <a:r>
              <a:rPr lang="es-AR" sz="1300" dirty="0" smtClean="0"/>
              <a:t>al haber sido practicada “en </a:t>
            </a:r>
            <a:r>
              <a:rPr lang="es-AR" sz="1300" dirty="0"/>
              <a:t>otro </a:t>
            </a:r>
            <a:r>
              <a:rPr lang="es-AR" sz="1300" dirty="0" smtClean="0"/>
              <a:t>lugar”, diferente al consignado en cada una de las presentaciones realizadas en el expediente.</a:t>
            </a:r>
          </a:p>
          <a:p>
            <a:pPr marL="0" indent="0" algn="just">
              <a:spcBef>
                <a:spcPts val="0"/>
              </a:spcBef>
              <a:buNone/>
            </a:pPr>
            <a:endParaRPr lang="es-AR" sz="1300" b="1" dirty="0"/>
          </a:p>
          <a:p>
            <a:pPr marL="0" indent="0" algn="just">
              <a:spcBef>
                <a:spcPts val="0"/>
              </a:spcBef>
              <a:buNone/>
            </a:pPr>
            <a:r>
              <a:rPr lang="es-AR" sz="1300" dirty="0" smtClean="0"/>
              <a:t>La Sala “A” del </a:t>
            </a:r>
            <a:r>
              <a:rPr lang="es-AR" sz="1300" dirty="0"/>
              <a:t>Tribunal Fiscal de la Nación hizo lugar al planteo de nulidad de la </a:t>
            </a:r>
            <a:r>
              <a:rPr lang="es-AR" sz="1300" dirty="0" smtClean="0"/>
              <a:t>apelante. Se </a:t>
            </a:r>
            <a:r>
              <a:rPr lang="es-AR" sz="1300" dirty="0"/>
              <a:t>ponderó que si bien </a:t>
            </a:r>
            <a:r>
              <a:rPr lang="es-AR" sz="1300" dirty="0" smtClean="0"/>
              <a:t>el contribuyente no </a:t>
            </a:r>
            <a:r>
              <a:rPr lang="es-AR" sz="1300" dirty="0"/>
              <a:t>expresó que constituía </a:t>
            </a:r>
            <a:r>
              <a:rPr lang="es-AR" sz="1300" dirty="0" smtClean="0"/>
              <a:t>“domicilio especial” durante </a:t>
            </a:r>
            <a:r>
              <a:rPr lang="es-AR" sz="1300" dirty="0"/>
              <a:t>la </a:t>
            </a:r>
            <a:r>
              <a:rPr lang="es-AR" sz="1300" dirty="0" smtClean="0"/>
              <a:t>fiscalización, resulta de aplicación el artículo 1º, inciso c) de la Ley de Procedimiento Administrativo que establece el principio de informalismo; agregando que le asiste al contribuyente la facultad de constituir en las actuaciones domicilios especiales a los fines de recibir las notificaciones que deban practicársele. El TFN sostuvo que el contribuyente siempre </a:t>
            </a:r>
            <a:r>
              <a:rPr lang="es-AR" sz="1300" dirty="0"/>
              <a:t>indicó </a:t>
            </a:r>
            <a:r>
              <a:rPr lang="es-AR" sz="1300" dirty="0" smtClean="0"/>
              <a:t>en sus respuestas su domicilio real; situación que nunca fue cuestionada por </a:t>
            </a:r>
            <a:r>
              <a:rPr lang="es-AR" sz="1300" dirty="0"/>
              <a:t>el </a:t>
            </a:r>
            <a:r>
              <a:rPr lang="es-AR" sz="1300" dirty="0" smtClean="0"/>
              <a:t>Fisco, que le notificó tanto a ese domicilio, como al domicilio fiscal, </a:t>
            </a:r>
            <a:r>
              <a:rPr lang="es-AR" sz="1300" dirty="0"/>
              <a:t>la prevista y el acto determinativo, pero no </a:t>
            </a:r>
            <a:r>
              <a:rPr lang="es-AR" sz="1300" dirty="0" smtClean="0"/>
              <a:t>así la vista. El Tribunal sostuvo que el comportamiento desplegado por AFIP dio lugar a una situación de incertidumbre, pues el actor pudo razonablemente considerar que la vista sería notificada en el mismo domicilio que la pre-vista. Asimismo, se tuvo en cuenta que el artículo 3º de la Ley 11.683, expresamente dispone que en el caso de personas físicas el domicilio del responsable es esencialmente el real, o en su caso el legal, conforme las disposiciones del Código Civil (ley 340) vigente al tiempo de los hechos (hoy artículo 73 del Código Civil y Comercial de la Nación).</a:t>
            </a:r>
          </a:p>
          <a:p>
            <a:pPr marL="0" indent="0" algn="just">
              <a:spcBef>
                <a:spcPts val="0"/>
              </a:spcBef>
              <a:buNone/>
            </a:pPr>
            <a:endParaRPr lang="es-AR" sz="1300" dirty="0" smtClean="0"/>
          </a:p>
          <a:p>
            <a:pPr marL="0" indent="0" algn="just">
              <a:spcBef>
                <a:spcPts val="0"/>
              </a:spcBef>
              <a:buNone/>
            </a:pPr>
            <a:r>
              <a:rPr lang="es-AR" sz="1300" dirty="0" smtClean="0"/>
              <a:t>El </a:t>
            </a:r>
            <a:r>
              <a:rPr lang="es-AR" sz="1300" dirty="0"/>
              <a:t>Fisco </a:t>
            </a:r>
            <a:r>
              <a:rPr lang="es-AR" sz="1300" dirty="0" smtClean="0"/>
              <a:t>apeló dicha resolución </a:t>
            </a:r>
            <a:r>
              <a:rPr lang="es-AR" sz="1300" dirty="0"/>
              <a:t>porque consideró </a:t>
            </a:r>
            <a:r>
              <a:rPr lang="es-AR" sz="1300" dirty="0" smtClean="0"/>
              <a:t>que la vista había sido correctamente notificada al domicilio fiscal que surgía del reflejo </a:t>
            </a:r>
            <a:r>
              <a:rPr lang="es-AR" sz="1300" dirty="0"/>
              <a:t>del padrón de </a:t>
            </a:r>
            <a:r>
              <a:rPr lang="es-AR" sz="1300" dirty="0" smtClean="0"/>
              <a:t>contribuyentes; asimismo, señaló que el domicilio denunciado por el contribuyente no revestía el carácter de domicilio constituido. </a:t>
            </a:r>
            <a:endParaRPr lang="es-AR" sz="1300" dirty="0"/>
          </a:p>
          <a:p>
            <a:pPr marL="0" indent="0" algn="just">
              <a:spcBef>
                <a:spcPts val="0"/>
              </a:spcBef>
              <a:buNone/>
            </a:pPr>
            <a:endParaRPr lang="es-AR" sz="1300" b="1" dirty="0"/>
          </a:p>
          <a:p>
            <a:pPr marL="0" indent="0" algn="just">
              <a:spcBef>
                <a:spcPts val="0"/>
              </a:spcBef>
              <a:buNone/>
            </a:pPr>
            <a:r>
              <a:rPr lang="es-AR" sz="1300" b="1" dirty="0" smtClean="0"/>
              <a:t>Sentencia</a:t>
            </a:r>
            <a:r>
              <a:rPr lang="es-AR" sz="1300" dirty="0"/>
              <a:t>: La Cámara confirmó la sentencia. </a:t>
            </a:r>
            <a:r>
              <a:rPr lang="es-AR" sz="1300" dirty="0" smtClean="0"/>
              <a:t>Tuvo en cuenta que el Fisco, indudablemente, conocía </a:t>
            </a:r>
            <a:r>
              <a:rPr lang="es-AR" sz="1300" b="1" i="1" dirty="0"/>
              <a:t>ambos </a:t>
            </a:r>
            <a:r>
              <a:rPr lang="es-AR" sz="1300" b="1" i="1" dirty="0" smtClean="0"/>
              <a:t>domicilios</a:t>
            </a:r>
            <a:r>
              <a:rPr lang="es-AR" sz="1300" dirty="0" smtClean="0"/>
              <a:t> y, limitó el ejercicio del derecho de defensa del contribuyente al notificarle la vista solo en uno de los domicilios a los que remite el artículo 3º de la Ley de Procedimiento. La Cámara sostuvo que la revisión de la prueba es ajena al marco del recurso de apelación limitada, máxime si no se advierte su arbitraria valoración en la instancia anterior. </a:t>
            </a:r>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rPr>
              <a:t>“</a:t>
            </a:r>
            <a:r>
              <a:rPr lang="it-IT" sz="1800" cap="none" dirty="0">
                <a:ln w="17780" cmpd="sng">
                  <a:solidFill>
                    <a:srgbClr val="FFFFFF"/>
                  </a:solidFill>
                  <a:prstDash val="solid"/>
                  <a:miter lim="800000"/>
                </a:ln>
              </a:rPr>
              <a:t>“DAMICO SERGIO FABIAN c/ </a:t>
            </a:r>
            <a:r>
              <a:rPr lang="it-IT" sz="1800" cap="none" dirty="0" smtClean="0">
                <a:ln w="17780" cmpd="sng">
                  <a:solidFill>
                    <a:srgbClr val="FFFFFF"/>
                  </a:solidFill>
                  <a:prstDash val="solid"/>
                  <a:miter lim="800000"/>
                </a:ln>
              </a:rPr>
              <a:t>DGI s/ Recurso Directo de Organismo Externo </a:t>
            </a:r>
            <a:r>
              <a:rPr lang="es-AR" sz="1800" cap="none" dirty="0" smtClean="0">
                <a:ln w="17780" cmpd="sng">
                  <a:solidFill>
                    <a:srgbClr val="FFFFFF"/>
                  </a:solidFill>
                  <a:prstDash val="solid"/>
                  <a:miter lim="800000"/>
                </a:ln>
              </a:rPr>
              <a:t>”</a:t>
            </a:r>
            <a:br>
              <a:rPr lang="es-AR" sz="1800" cap="none" dirty="0" smtClean="0">
                <a:ln w="17780" cmpd="sng">
                  <a:solidFill>
                    <a:srgbClr val="FFFFFF"/>
                  </a:solidFill>
                  <a:prstDash val="solid"/>
                  <a:miter lim="800000"/>
                </a:ln>
              </a:rPr>
            </a:br>
            <a:r>
              <a:rPr lang="es-AR" sz="1800" b="0" cap="none" dirty="0" smtClean="0">
                <a:ln w="17780" cmpd="sng">
                  <a:solidFill>
                    <a:srgbClr val="FFFFFF"/>
                  </a:solidFill>
                  <a:prstDash val="solid"/>
                  <a:miter lim="800000"/>
                </a:ln>
              </a:rPr>
              <a:t>Cámara Contencioso Administrativo Federal – Sala V</a:t>
            </a:r>
            <a:r>
              <a:rPr lang="es-AR" sz="1800" cap="none" dirty="0" smtClean="0">
                <a:ln w="1905"/>
              </a:rPr>
              <a:t/>
            </a:r>
            <a:br>
              <a:rPr lang="es-AR" sz="1800" cap="none" dirty="0" smtClean="0">
                <a:ln w="1905"/>
              </a:rPr>
            </a:br>
            <a:r>
              <a:rPr lang="es-AR" sz="1800" cap="none" dirty="0" smtClean="0">
                <a:ln w="1905"/>
              </a:rPr>
              <a:t>30/07/2020</a:t>
            </a:r>
            <a:endParaRPr lang="es-AR" sz="1800" dirty="0"/>
          </a:p>
        </p:txBody>
      </p:sp>
      <p:sp>
        <p:nvSpPr>
          <p:cNvPr id="4" name="Subtítulo 3"/>
          <p:cNvSpPr>
            <a:spLocks noGrp="1"/>
          </p:cNvSpPr>
          <p:nvPr>
            <p:ph type="subTitle" idx="13"/>
          </p:nvPr>
        </p:nvSpPr>
        <p:spPr>
          <a:xfrm>
            <a:off x="3669855" y="1092440"/>
            <a:ext cx="8351617" cy="714499"/>
          </a:xfrm>
        </p:spPr>
        <p:txBody>
          <a:bodyPr>
            <a:normAutofit/>
          </a:bodyPr>
          <a:lstStyle/>
          <a:p>
            <a:r>
              <a:rPr lang="es-AR" sz="1800" b="1" cap="none" dirty="0" smtClean="0">
                <a:ln w="1905"/>
                <a:solidFill>
                  <a:srgbClr val="000000"/>
                </a:solidFill>
                <a:effectLst>
                  <a:innerShdw blurRad="69850" dist="43180" dir="5400000">
                    <a:srgbClr val="000000">
                      <a:alpha val="65000"/>
                    </a:srgbClr>
                  </a:innerShdw>
                </a:effectLst>
              </a:rPr>
              <a:t>DOMICILIO REAL. NULIDAD </a:t>
            </a:r>
            <a:r>
              <a:rPr lang="es-AR" sz="1800" b="1" cap="none" dirty="0">
                <a:ln w="1905"/>
                <a:solidFill>
                  <a:srgbClr val="000000"/>
                </a:solidFill>
                <a:effectLst>
                  <a:innerShdw blurRad="69850" dist="43180" dir="5400000">
                    <a:srgbClr val="000000">
                      <a:alpha val="65000"/>
                    </a:srgbClr>
                  </a:innerShdw>
                </a:effectLst>
              </a:rPr>
              <a:t>DE </a:t>
            </a:r>
            <a:r>
              <a:rPr lang="es-AR" sz="1800" b="1" cap="none" dirty="0" smtClean="0">
                <a:ln w="1905"/>
                <a:solidFill>
                  <a:srgbClr val="000000"/>
                </a:solidFill>
                <a:effectLst>
                  <a:innerShdw blurRad="69850" dist="43180" dir="5400000">
                    <a:srgbClr val="000000">
                      <a:alpha val="65000"/>
                    </a:srgbClr>
                  </a:innerShdw>
                </a:effectLst>
              </a:rPr>
              <a:t>DETERMINACIÓN DE OFICIO POR FALTA DE NOTIFICACIÓN DE LA VISTA. PRINCIPIO DE INFORMALISMO.</a:t>
            </a:r>
          </a:p>
        </p:txBody>
      </p:sp>
      <p:sp>
        <p:nvSpPr>
          <p:cNvPr id="8" name="CuadroTexto 7"/>
          <p:cNvSpPr txBox="1"/>
          <p:nvPr/>
        </p:nvSpPr>
        <p:spPr>
          <a:xfrm>
            <a:off x="282482" y="925813"/>
            <a:ext cx="1892052" cy="400110"/>
          </a:xfrm>
          <a:prstGeom prst="rect">
            <a:avLst/>
          </a:prstGeom>
          <a:noFill/>
        </p:spPr>
        <p:txBody>
          <a:bodyPr wrap="none" rtlCol="0">
            <a:spAutoFit/>
          </a:bodyPr>
          <a:lstStyle/>
          <a:p>
            <a:pPr algn="ctr"/>
            <a:r>
              <a:rPr lang="en-US" sz="1000" dirty="0">
                <a:solidFill>
                  <a:srgbClr val="FFFFFF"/>
                </a:solidFill>
              </a:rPr>
              <a:t>Expositor: María Eugenia Bianchi</a:t>
            </a:r>
          </a:p>
          <a:p>
            <a:pPr algn="ctr"/>
            <a:r>
              <a:rPr lang="es-ES" sz="1000" dirty="0" smtClean="0">
                <a:solidFill>
                  <a:srgbClr val="FFFFFF"/>
                </a:solidFill>
              </a:rPr>
              <a:t>bianchi@estudiobnc.com.ar</a:t>
            </a:r>
            <a:endParaRPr lang="es-ES" sz="1000" dirty="0">
              <a:solidFill>
                <a:srgbClr val="FFFFFF"/>
              </a:solidFill>
            </a:endParaRPr>
          </a:p>
        </p:txBody>
      </p:sp>
    </p:spTree>
    <p:extLst>
      <p:ext uri="{BB962C8B-B14F-4D97-AF65-F5344CB8AC3E}">
        <p14:creationId xmlns:p14="http://schemas.microsoft.com/office/powerpoint/2010/main" val="25704636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212" y="1741562"/>
            <a:ext cx="11468033" cy="4870134"/>
          </a:xfrm>
        </p:spPr>
        <p:txBody>
          <a:bodyPr>
            <a:noAutofit/>
          </a:bodyPr>
          <a:lstStyle/>
          <a:p>
            <a:pPr marL="0" indent="0" algn="just">
              <a:buNone/>
            </a:pPr>
            <a:r>
              <a:rPr lang="es-AR" sz="1300" b="1" dirty="0"/>
              <a:t>Hechos</a:t>
            </a:r>
            <a:r>
              <a:rPr lang="es-AR" sz="1300" dirty="0"/>
              <a:t>: El </a:t>
            </a:r>
            <a:r>
              <a:rPr lang="es-AR" sz="1300" dirty="0" err="1"/>
              <a:t>amparista</a:t>
            </a:r>
            <a:r>
              <a:rPr lang="es-AR" sz="1300" dirty="0"/>
              <a:t> dedujo acción contra la AFIP-DGI con el objeto de que declarase la inconstitucionalidad e ilegalidad de la </a:t>
            </a:r>
            <a:r>
              <a:rPr lang="es-AR" sz="1300" b="1" i="1" dirty="0"/>
              <a:t>vía de hecho </a:t>
            </a:r>
            <a:r>
              <a:rPr lang="es-AR" sz="1300" dirty="0"/>
              <a:t>consistente en la limitación de su CUIT, en virtud de haber sido incluido en la “Base de Contribuyentes No Confiables”. Asimismo, solicitó el dictado de una medida cautelar mediante la cual se dispusiera la habilitación de su CUIT a efectos de cobrar los honorarios regulados, depositados y dados en pago por su actuación como perito contador público en una causa </a:t>
            </a:r>
            <a:r>
              <a:rPr lang="es-AR" sz="1300" dirty="0" smtClean="0"/>
              <a:t>judicial.</a:t>
            </a:r>
            <a:r>
              <a:rPr lang="es-ES" sz="1300" dirty="0"/>
              <a:t> </a:t>
            </a:r>
            <a:r>
              <a:rPr lang="es-AR" sz="1300" dirty="0" smtClean="0"/>
              <a:t>En </a:t>
            </a:r>
            <a:r>
              <a:rPr lang="es-AR" sz="1300" dirty="0"/>
              <a:t>primera </a:t>
            </a:r>
            <a:r>
              <a:rPr lang="es-AR" sz="1300" dirty="0" smtClean="0"/>
              <a:t>instancia, el Juzgado en lo CAF Nro. 12, en sentencia del 01/07/2020 </a:t>
            </a:r>
            <a:r>
              <a:rPr lang="es-AR" sz="1300" dirty="0"/>
              <a:t>denegó la medida cautelar solicitada</a:t>
            </a:r>
            <a:r>
              <a:rPr lang="es-AR" sz="1300" dirty="0" smtClean="0"/>
              <a:t>. La Jueza entendió que la ilegalidad denunciada no era manifiesta y que el derecho del actor no era </a:t>
            </a:r>
            <a:r>
              <a:rPr lang="es-AR" sz="1300" i="1" dirty="0" smtClean="0"/>
              <a:t>prima facie </a:t>
            </a:r>
            <a:r>
              <a:rPr lang="es-AR" sz="1300" dirty="0" smtClean="0"/>
              <a:t>verosímil. La magistrada </a:t>
            </a:r>
            <a:r>
              <a:rPr lang="es-AR" sz="1300" dirty="0"/>
              <a:t>sostuvo que </a:t>
            </a:r>
            <a:r>
              <a:rPr lang="es-AR" sz="1300" dirty="0" smtClean="0"/>
              <a:t>el </a:t>
            </a:r>
            <a:r>
              <a:rPr lang="es-AR" sz="1300" dirty="0"/>
              <a:t>Sr. </a:t>
            </a:r>
            <a:r>
              <a:rPr lang="es-AR" sz="1300" dirty="0" smtClean="0"/>
              <a:t>Ceci fue </a:t>
            </a:r>
            <a:r>
              <a:rPr lang="es-AR" sz="1300" dirty="0"/>
              <a:t>incluido en la base E-APOC y su CUIT </a:t>
            </a:r>
            <a:r>
              <a:rPr lang="es-AR" sz="1300" dirty="0" smtClean="0"/>
              <a:t>fue </a:t>
            </a:r>
            <a:r>
              <a:rPr lang="es-AR" sz="1300" dirty="0"/>
              <a:t>limitada en los términos de la </a:t>
            </a:r>
            <a:r>
              <a:rPr lang="es-AR" sz="1300" dirty="0" smtClean="0"/>
              <a:t>RG N</a:t>
            </a:r>
            <a:r>
              <a:rPr lang="es-AR" sz="1300" dirty="0"/>
              <a:t>° 3832/</a:t>
            </a:r>
            <a:r>
              <a:rPr lang="es-AR" sz="1300" dirty="0" smtClean="0"/>
              <a:t>16 </a:t>
            </a:r>
            <a:r>
              <a:rPr lang="es-AR" sz="1300" dirty="0"/>
              <a:t>, </a:t>
            </a:r>
            <a:r>
              <a:rPr lang="es-AR" sz="1300" dirty="0" smtClean="0"/>
              <a:t>como consecuencia de una fiscalización en el marco de la cual se concluyó que sujeto no realizó las operaciones correspondientes a las facturas emitidas, no contanto con capacidoad técnico/económica para efectuar las ventas de bienes y/o prestaciones de servicios documentadas. Concretamente, el Fisco detectó que: a)</a:t>
            </a:r>
            <a:r>
              <a:rPr lang="es-AR" sz="1300" dirty="0"/>
              <a:t> </a:t>
            </a:r>
            <a:r>
              <a:rPr lang="es-AR" sz="1300" dirty="0" smtClean="0"/>
              <a:t>el contribuyente no </a:t>
            </a:r>
            <a:r>
              <a:rPr lang="es-AR" sz="1300" dirty="0"/>
              <a:t>vivía en el domicilio fiscal </a:t>
            </a:r>
            <a:r>
              <a:rPr lang="es-AR" sz="1300" dirty="0" smtClean="0"/>
              <a:t>denunciado, </a:t>
            </a:r>
            <a:r>
              <a:rPr lang="es-AR" sz="1300" dirty="0"/>
              <a:t>ni en el que surgía del padrón completo; </a:t>
            </a:r>
            <a:r>
              <a:rPr lang="es-AR" sz="1300" dirty="0" smtClean="0"/>
              <a:t>b) había </a:t>
            </a:r>
            <a:r>
              <a:rPr lang="es-AR" sz="1300" dirty="0"/>
              <a:t>presentado declaraciones juradas del </a:t>
            </a:r>
            <a:r>
              <a:rPr lang="es-AR" sz="1300" dirty="0" smtClean="0"/>
              <a:t>IVA hasta </a:t>
            </a:r>
            <a:r>
              <a:rPr lang="es-AR" sz="1300" dirty="0"/>
              <a:t>el período 6/19, con una relación débito/crédito cercana a 1, y del </a:t>
            </a:r>
            <a:r>
              <a:rPr lang="es-AR" sz="1300" dirty="0" smtClean="0"/>
              <a:t>IG hasta </a:t>
            </a:r>
            <a:r>
              <a:rPr lang="es-AR" sz="1300" dirty="0"/>
              <a:t>el período 2018, con una baja relación impuesto determinado/ingresos gravados; </a:t>
            </a:r>
            <a:r>
              <a:rPr lang="es-AR" sz="1300" dirty="0" smtClean="0"/>
              <a:t>c) registraba </a:t>
            </a:r>
            <a:r>
              <a:rPr lang="es-AR" sz="1300" dirty="0"/>
              <a:t>pagos poco significativos en relación a los ingresos </a:t>
            </a:r>
            <a:r>
              <a:rPr lang="es-AR" sz="1300" dirty="0" smtClean="0"/>
              <a:t>declarados y; d) </a:t>
            </a:r>
            <a:r>
              <a:rPr lang="es-AR" sz="1300" dirty="0"/>
              <a:t>sus principales proveedores se encontraban incluidos en la Base de Contribuyentes No Confiables. </a:t>
            </a:r>
            <a:r>
              <a:rPr lang="es-AR" sz="1300" dirty="0" smtClean="0"/>
              <a:t>Asimismo, recordó </a:t>
            </a:r>
            <a:r>
              <a:rPr lang="es-AR" sz="1300" dirty="0"/>
              <a:t>que </a:t>
            </a:r>
            <a:r>
              <a:rPr lang="es-AR" sz="1300" dirty="0" smtClean="0"/>
              <a:t>la citada RG </a:t>
            </a:r>
            <a:r>
              <a:rPr lang="es-AR" sz="1300" dirty="0"/>
              <a:t>N° </a:t>
            </a:r>
            <a:r>
              <a:rPr lang="es-AR" sz="1300" dirty="0" smtClean="0"/>
              <a:t>3832/16 </a:t>
            </a:r>
            <a:r>
              <a:rPr lang="es-AR" sz="1300" dirty="0"/>
              <a:t>establece un procedimiento de </a:t>
            </a:r>
            <a:r>
              <a:rPr lang="es-AR" sz="1300" dirty="0" smtClean="0"/>
              <a:t>carácter </a:t>
            </a:r>
            <a:r>
              <a:rPr lang="es-AR" sz="1300" dirty="0"/>
              <a:t>general para la evaluación periódica de los contribuyentes y responsables mediante controles sistémicos ejecutados en forma centralizada, en función de los incumplimientos y/o inconsistencias que pudieran acaecer; y </a:t>
            </a:r>
            <a:r>
              <a:rPr lang="es-AR" sz="1300" dirty="0" err="1" smtClean="0"/>
              <a:t>prevee</a:t>
            </a:r>
            <a:r>
              <a:rPr lang="es-AR" sz="1300" dirty="0" smtClean="0"/>
              <a:t> que </a:t>
            </a:r>
            <a:r>
              <a:rPr lang="es-AR" sz="1300" dirty="0"/>
              <a:t>el resultado de dicha evaluación se </a:t>
            </a:r>
            <a:r>
              <a:rPr lang="es-AR" sz="1300" dirty="0" smtClean="0"/>
              <a:t>vea </a:t>
            </a:r>
            <a:r>
              <a:rPr lang="es-AR" sz="1300" dirty="0"/>
              <a:t>reflejado en los denominados “Estados Administrativos de la </a:t>
            </a:r>
            <a:r>
              <a:rPr lang="es-AR" sz="1300" dirty="0" smtClean="0"/>
              <a:t>CUIT”, </a:t>
            </a:r>
            <a:r>
              <a:rPr lang="es-AR" sz="1300" dirty="0"/>
              <a:t>pudiendo modificarse el mismo </a:t>
            </a:r>
            <a:r>
              <a:rPr lang="es-AR" sz="1300" dirty="0" smtClean="0"/>
              <a:t>de </a:t>
            </a:r>
            <a:r>
              <a:rPr lang="es-AR" sz="1300" dirty="0"/>
              <a:t>constatarse alguna de las situaciones previstas en los artículos 2° y 3</a:t>
            </a:r>
            <a:r>
              <a:rPr lang="es-AR" sz="1300" dirty="0" smtClean="0"/>
              <a:t>°.</a:t>
            </a:r>
          </a:p>
          <a:p>
            <a:pPr marL="0" indent="0" algn="just">
              <a:buNone/>
            </a:pPr>
            <a:r>
              <a:rPr lang="es-AR" sz="1300" b="1" dirty="0" smtClean="0"/>
              <a:t>Sentencia: </a:t>
            </a:r>
            <a:r>
              <a:rPr lang="es-AR" sz="1300" dirty="0" smtClean="0"/>
              <a:t>La </a:t>
            </a:r>
            <a:r>
              <a:rPr lang="es-AR" sz="1300" dirty="0"/>
              <a:t>Alzada revocó lo decidido y concedió la cautelar </a:t>
            </a:r>
            <a:r>
              <a:rPr lang="es-AR" sz="1300" dirty="0" smtClean="0"/>
              <a:t>requerida. </a:t>
            </a:r>
            <a:r>
              <a:rPr lang="es-AR" sz="1300" dirty="0"/>
              <a:t>L</a:t>
            </a:r>
            <a:r>
              <a:rPr lang="es-AR" sz="1300" dirty="0" smtClean="0"/>
              <a:t>a </a:t>
            </a:r>
            <a:r>
              <a:rPr lang="es-AR" sz="1300" dirty="0"/>
              <a:t>Cámara entendió que la limitación de la CUIT dispuesta por la AFIP </a:t>
            </a:r>
            <a:r>
              <a:rPr lang="es-AR" sz="1300" dirty="0" smtClean="0"/>
              <a:t>constituía </a:t>
            </a:r>
            <a:r>
              <a:rPr lang="es-AR" sz="1300" dirty="0"/>
              <a:t>un obstáculo para que el demandante </a:t>
            </a:r>
            <a:r>
              <a:rPr lang="es-AR" sz="1300" dirty="0" smtClean="0"/>
              <a:t>percibiera </a:t>
            </a:r>
            <a:r>
              <a:rPr lang="es-AR" sz="1300" dirty="0"/>
              <a:t>los honorarios que </a:t>
            </a:r>
            <a:r>
              <a:rPr lang="es-AR" sz="1300" dirty="0" smtClean="0"/>
              <a:t>le habían sido regulados en la </a:t>
            </a:r>
            <a:r>
              <a:rPr lang="es-AR" sz="1300" dirty="0"/>
              <a:t>causa judicial, que son la retribución de su trabajo lícito como auxiliar de justicia y revisten carácter alimentario </a:t>
            </a:r>
            <a:r>
              <a:rPr lang="es-AR" sz="1300" dirty="0" smtClean="0"/>
              <a:t>(cfr. </a:t>
            </a:r>
            <a:r>
              <a:rPr lang="es-AR" sz="1300" dirty="0"/>
              <a:t>arts. 3 y 10 de la </a:t>
            </a:r>
            <a:r>
              <a:rPr lang="es-AR" sz="1300" dirty="0" smtClean="0"/>
              <a:t>Ley Nº 27.423). Asimismo, entendió que el </a:t>
            </a:r>
            <a:r>
              <a:rPr lang="es-AR" sz="1300" dirty="0"/>
              <a:t>Organismo Recaudador dispone de múltiples herramientas ante el incumplimiento de obligaciones fiscales, tales como los procedimientos de fiscalización a los que se refieren los artículos 33 y 35 de la ley </a:t>
            </a:r>
            <a:r>
              <a:rPr lang="es-AR" sz="1300" dirty="0" smtClean="0"/>
              <a:t>11.683</a:t>
            </a:r>
            <a:r>
              <a:rPr lang="es-AR" sz="1300" dirty="0"/>
              <a:t>, el procedimiento de determinación de oficio y el artículo 31 de esa misma ley, y también puede solicitar las medidas cautelares establecidas en el artículo 111 de esa norma legal, además de las medidas previstas en la ley </a:t>
            </a:r>
            <a:r>
              <a:rPr lang="es-AR" sz="1300" dirty="0" smtClean="0"/>
              <a:t>24.769. En consecuencia, ordenó a la AFIP comunicar la constancia de inscripción y la condición frente al IVA al Juzgado en el que estaban depositados los honorarios a fin de que se pudiese librar su transferencia electrónica.</a:t>
            </a:r>
            <a:endParaRPr lang="es-AR" sz="1300" dirty="0"/>
          </a:p>
          <a:p>
            <a:pPr marL="0" indent="0" algn="just">
              <a:buNone/>
            </a:pPr>
            <a:r>
              <a:rPr lang="es-AR" sz="1300" b="1" dirty="0" smtClean="0"/>
              <a:t>Comentario: </a:t>
            </a:r>
            <a:r>
              <a:rPr lang="es-AR" sz="1300" dirty="0" smtClean="0"/>
              <a:t>Si bien la inhabilitación y/o restricción de la CUIT deben ser medidas de excepción, a diferencia de lo que ocurría en el marco de la RG 3358, la RG 3832 regula un procedimiento específico para la reactivación de la CUIT que requiere que el sujeto cumpla satisfactoriamente con las observaciones formuladas por el Fisco. En el caso, la medida difícilmente pueda considerarse una vía de hecho, porque fue el resultado de una fiscalización y no surge del fallo que el contribuyente haya cumplido con los recaudos que exige la norma o justificado en modo alguno las inconsistencias.</a:t>
            </a:r>
            <a:endParaRPr lang="es-AR" sz="1300" b="1" dirty="0"/>
          </a:p>
          <a:p>
            <a:pPr marL="0" indent="0" algn="just">
              <a:buNone/>
            </a:pPr>
            <a:endParaRPr lang="es-AR" sz="1300" dirty="0" smtClean="0"/>
          </a:p>
          <a:p>
            <a:pPr marL="0" indent="0" algn="just">
              <a:buNone/>
            </a:pPr>
            <a:endParaRPr lang="es-AR" sz="1300" dirty="0" smtClean="0"/>
          </a:p>
          <a:p>
            <a:pPr marL="0" indent="0" algn="just">
              <a:buNone/>
            </a:pPr>
            <a:endParaRPr lang="en-US" sz="1300" dirty="0"/>
          </a:p>
        </p:txBody>
      </p:sp>
      <p:sp>
        <p:nvSpPr>
          <p:cNvPr id="6" name="Slide Number Placeholder 5"/>
          <p:cNvSpPr>
            <a:spLocks noGrp="1"/>
          </p:cNvSpPr>
          <p:nvPr>
            <p:ph type="sldNum" sz="quarter" idx="12"/>
          </p:nvPr>
        </p:nvSpPr>
        <p:spPr/>
        <p:txBody>
          <a:bodyPr/>
          <a:lstStyle/>
          <a:p>
            <a:fld id="{0FA269BB-9CF1-436E-9ADF-E46804694E4E}" type="slidenum">
              <a:rPr lang="en-US" smtClean="0"/>
              <a:pPr/>
              <a:t>9</a:t>
            </a:fld>
            <a:endParaRPr lang="en-US" dirty="0"/>
          </a:p>
        </p:txBody>
      </p:sp>
      <p:sp>
        <p:nvSpPr>
          <p:cNvPr id="2" name="Title 1"/>
          <p:cNvSpPr>
            <a:spLocks noGrp="1"/>
          </p:cNvSpPr>
          <p:nvPr>
            <p:ph type="title"/>
          </p:nvPr>
        </p:nvSpPr>
        <p:spPr>
          <a:xfrm>
            <a:off x="4358235" y="307999"/>
            <a:ext cx="7696667" cy="821939"/>
          </a:xfrm>
        </p:spPr>
        <p:txBody>
          <a:bodyPr>
            <a:normAutofit fontScale="90000"/>
          </a:bodyPr>
          <a:lstStyle/>
          <a:p>
            <a:r>
              <a:rPr lang="es-AR" sz="2000" cap="none" dirty="0">
                <a:ln w="17780" cmpd="sng">
                  <a:solidFill>
                    <a:srgbClr val="FFFFFF"/>
                  </a:solidFill>
                  <a:prstDash val="solid"/>
                  <a:miter lim="800000"/>
                </a:ln>
                <a:effectLst>
                  <a:outerShdw blurRad="50800" algn="tl" rotWithShape="0">
                    <a:srgbClr val="000000"/>
                  </a:outerShdw>
                </a:effectLst>
              </a:rPr>
              <a:t>“CECI, Ricardo Roberto c/ EN- AFIP/DGI </a:t>
            </a:r>
            <a:r>
              <a:rPr lang="es-AR" sz="2000" cap="none" dirty="0" smtClean="0">
                <a:ln w="17780" cmpd="sng">
                  <a:solidFill>
                    <a:srgbClr val="FFFFFF"/>
                  </a:solidFill>
                  <a:prstDash val="solid"/>
                  <a:miter lim="800000"/>
                </a:ln>
                <a:effectLst>
                  <a:outerShdw blurRad="50800" algn="tl" rotWithShape="0">
                    <a:srgbClr val="000000"/>
                  </a:outerShdw>
                </a:effectLst>
              </a:rPr>
              <a:t>s/AMPARO”</a:t>
            </a:r>
            <a:br>
              <a:rPr lang="es-AR" sz="2000" cap="none" dirty="0" smtClean="0">
                <a:ln w="17780" cmpd="sng">
                  <a:solidFill>
                    <a:srgbClr val="FFFFFF"/>
                  </a:solidFill>
                  <a:prstDash val="solid"/>
                  <a:miter lim="800000"/>
                </a:ln>
                <a:effectLst>
                  <a:outerShdw blurRad="50800" algn="tl" rotWithShape="0">
                    <a:srgbClr val="000000"/>
                  </a:outerShdw>
                </a:effectLst>
              </a:rPr>
            </a:br>
            <a:r>
              <a:rPr lang="es-AR" sz="2000" cap="none" dirty="0" smtClean="0">
                <a:ln w="1905"/>
                <a:effectLst>
                  <a:outerShdw blurRad="38100" dist="38100" dir="2700000" algn="tl">
                    <a:srgbClr val="000000">
                      <a:alpha val="43137"/>
                    </a:srgbClr>
                  </a:outerShdw>
                </a:effectLst>
              </a:rPr>
              <a:t>Cámara Contencioso Administrativo Federal – Sala V</a:t>
            </a:r>
            <a:br>
              <a:rPr lang="es-AR" sz="2000" cap="none" dirty="0" smtClean="0">
                <a:ln w="1905"/>
                <a:effectLst>
                  <a:outerShdw blurRad="38100" dist="38100" dir="2700000" algn="tl">
                    <a:srgbClr val="000000">
                      <a:alpha val="43137"/>
                    </a:srgbClr>
                  </a:outerShdw>
                </a:effectLst>
              </a:rPr>
            </a:br>
            <a:r>
              <a:rPr lang="es-AR" sz="2000" cap="none" dirty="0" smtClean="0">
                <a:ln w="1905"/>
                <a:effectLst>
                  <a:outerShdw blurRad="38100" dist="38100" dir="2700000" algn="tl">
                    <a:srgbClr val="000000">
                      <a:alpha val="43137"/>
                    </a:srgbClr>
                  </a:outerShdw>
                </a:effectLst>
              </a:rPr>
              <a:t>22/09/2020</a:t>
            </a:r>
            <a:br>
              <a:rPr lang="es-AR" sz="2000" cap="none" dirty="0" smtClean="0">
                <a:ln w="1905"/>
                <a:effectLst>
                  <a:outerShdw blurRad="38100" dist="38100" dir="2700000" algn="tl">
                    <a:srgbClr val="000000">
                      <a:alpha val="43137"/>
                    </a:srgbClr>
                  </a:outerShdw>
                </a:effectLst>
              </a:rPr>
            </a:br>
            <a:r>
              <a:rPr lang="en-US" sz="2000" cap="none" dirty="0" smtClean="0">
                <a:ln w="17780" cmpd="sng">
                  <a:solidFill>
                    <a:srgbClr val="FFFFFF"/>
                  </a:solidFill>
                  <a:prstDash val="solid"/>
                  <a:miter lim="800000"/>
                </a:ln>
                <a:effectLst>
                  <a:outerShdw blurRad="50800" algn="tl" rotWithShape="0">
                    <a:srgbClr val="000000"/>
                  </a:outerShdw>
                </a:effectLst>
              </a:rPr>
              <a:t/>
            </a:r>
            <a:br>
              <a:rPr lang="en-US" sz="2000" cap="none" dirty="0" smtClean="0">
                <a:ln w="17780" cmpd="sng">
                  <a:solidFill>
                    <a:srgbClr val="FFFFFF"/>
                  </a:solidFill>
                  <a:prstDash val="solid"/>
                  <a:miter lim="800000"/>
                </a:ln>
                <a:effectLst>
                  <a:outerShdw blurRad="50800" algn="tl" rotWithShape="0">
                    <a:srgbClr val="000000"/>
                  </a:outerShdw>
                </a:effectLst>
              </a:rPr>
            </a:br>
            <a:endParaRPr lang="en-US" sz="2000" cap="none" dirty="0">
              <a:ln w="17780" cmpd="sng">
                <a:solidFill>
                  <a:srgbClr val="FFFFFF"/>
                </a:solidFill>
                <a:prstDash val="solid"/>
                <a:miter lim="800000"/>
              </a:ln>
              <a:effectLst>
                <a:outerShdw blurRad="50800" algn="tl" rotWithShape="0">
                  <a:srgbClr val="000000"/>
                </a:outerShdw>
              </a:effectLst>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858521" y="933324"/>
            <a:ext cx="7333476" cy="644666"/>
          </a:xfrm>
        </p:spPr>
        <p:txBody>
          <a:bodyPr>
            <a:normAutofit fontScale="92500"/>
          </a:bodyPr>
          <a:lstStyle/>
          <a:p>
            <a:pPr algn="just"/>
            <a:r>
              <a:rPr lang="es-AR" sz="1600" b="1" cap="none" dirty="0">
                <a:ln w="1905"/>
                <a:solidFill>
                  <a:srgbClr val="000000"/>
                </a:solidFill>
                <a:effectLst>
                  <a:innerShdw blurRad="69850" dist="43180" dir="5400000">
                    <a:srgbClr val="000000">
                      <a:alpha val="65000"/>
                    </a:srgbClr>
                  </a:innerShdw>
                </a:effectLst>
              </a:rPr>
              <a:t>MEDIDA CAUTELAR. LIMITACIÓN DE LA CUIT. PERITO CONTADOR. COBRO DE HONORARIOS JUDICIALES REGULADOS Y DEPOSITADOS. CARÁCTER ALIMENTARIO.</a:t>
            </a:r>
          </a:p>
        </p:txBody>
      </p:sp>
    </p:spTree>
    <p:extLst>
      <p:ext uri="{BB962C8B-B14F-4D97-AF65-F5344CB8AC3E}">
        <p14:creationId xmlns:p14="http://schemas.microsoft.com/office/powerpoint/2010/main" val="4975263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102_T_PGO_Template-Justice-16_9" id="{8397BE07-7D04-47B5-B542-50FC4A4BCD42}" vid="{E012AE5A-C39D-48A1-8BE5-A443EDCF1A1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102_T_PGO_Template-Justice-16_9" id="{8397BE07-7D04-47B5-B542-50FC4A4BCD42}" vid="{FA8CC62A-3304-4F22-BAFD-FCD6673BC5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12604</TotalTime>
  <Words>5158</Words>
  <Application>Microsoft Macintosh PowerPoint</Application>
  <PresentationFormat>Personalizado</PresentationFormat>
  <Paragraphs>77</Paragraphs>
  <Slides>10</Slides>
  <Notes>5</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1_Custom Design</vt:lpstr>
      <vt:lpstr>Custom Design</vt:lpstr>
      <vt:lpstr>CICLO JURISPRUDENCIA TRIBUTOS NACIONALES  ESCUELA DE NEGOCIOS USAL – OCTUBRE 2020</vt:lpstr>
      <vt:lpstr>“ASOCIACION ODONTOLOGICA SALTEÑA c/ AFIP s/ CONTENCIOSO ADMINISTRATIVO – VARIOS” Cámara Federal de Salta, Sala I 28/09/2020 </vt:lpstr>
      <vt:lpstr>“ASOCIACION CIVIL LOS CASTORES c/ DGI s/ RECURSO DIRECTO DE ORGANISMO EXTERNO” Cámara Nacional en lo Contencioso Administrativo Federal, Sala I 10/06/2020 </vt:lpstr>
      <vt:lpstr>“RANKO SA c/ EN-AFIP-DGI s/ DGI” Cámara Contencioso Administrativo Federal, Sala IV 22/09/2020  </vt:lpstr>
      <vt:lpstr>““AVEDIKIAN, Eduardo s/ Sucesión Indivisa c/ AFIP”, ” Cámara Federal de Posadas 14/08/2020 </vt:lpstr>
      <vt:lpstr>“FRUTAGRO S.A. c/ AFIP s/ Contencioso Administrativo” Cámara Federal de Mendoza  08/07/2020  </vt:lpstr>
      <vt:lpstr>  ““MARZOCHINI, Gastón Leonardo c/ AFIP” Cámara Federal de Córdoba – Sala “A” 24/08/2020</vt:lpstr>
      <vt:lpstr>““DAMICO SERGIO FABIAN c/ DGI s/ Recurso Directo de Organismo Externo ” Cámara Contencioso Administrativo Federal – Sala V 30/07/2020</vt:lpstr>
      <vt:lpstr>“CECI, Ricardo Roberto c/ EN- AFIP/DGI s/AMPARO” Cámara Contencioso Administrativo Federal – Sala V 22/09/2020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&amp; Law Template</dc:title>
  <dc:creator>PresentationGo.com</dc:creator>
  <dc:description>© Copyright PresentationGo.com</dc:description>
  <cp:lastModifiedBy>Juan Jose Albornoz</cp:lastModifiedBy>
  <cp:revision>373</cp:revision>
  <cp:lastPrinted>2020-10-25T23:03:05Z</cp:lastPrinted>
  <dcterms:created xsi:type="dcterms:W3CDTF">2014-11-26T05:14:11Z</dcterms:created>
  <dcterms:modified xsi:type="dcterms:W3CDTF">2020-10-25T23:21:26Z</dcterms:modified>
  <cp:category>Templates</cp:category>
</cp:coreProperties>
</file>