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9" r:id="rId1"/>
    <p:sldMasterId id="2147483692" r:id="rId2"/>
  </p:sldMasterIdLst>
  <p:notesMasterIdLst>
    <p:notesMasterId r:id="rId15"/>
  </p:notesMasterIdLst>
  <p:handoutMasterIdLst>
    <p:handoutMasterId r:id="rId16"/>
  </p:handoutMasterIdLst>
  <p:sldIdLst>
    <p:sldId id="330" r:id="rId3"/>
    <p:sldId id="331" r:id="rId4"/>
    <p:sldId id="336" r:id="rId5"/>
    <p:sldId id="335" r:id="rId6"/>
    <p:sldId id="339" r:id="rId7"/>
    <p:sldId id="340" r:id="rId8"/>
    <p:sldId id="341" r:id="rId9"/>
    <p:sldId id="345" r:id="rId10"/>
    <p:sldId id="344" r:id="rId11"/>
    <p:sldId id="343" r:id="rId12"/>
    <p:sldId id="337" r:id="rId13"/>
    <p:sldId id="346"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634"/>
    <a:srgbClr val="259D56"/>
    <a:srgbClr val="E7E7E7"/>
    <a:srgbClr val="3F3533"/>
    <a:srgbClr val="413936"/>
    <a:srgbClr val="CDA46F"/>
    <a:srgbClr val="39404A"/>
    <a:srgbClr val="9D8368"/>
    <a:srgbClr val="EB234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5" autoAdjust="0"/>
    <p:restoredTop sz="96370" autoAdjust="0"/>
  </p:normalViewPr>
  <p:slideViewPr>
    <p:cSldViewPr snapToGrid="0" showGuides="1">
      <p:cViewPr varScale="1">
        <p:scale>
          <a:sx n="132" d="100"/>
          <a:sy n="132" d="100"/>
        </p:scale>
        <p:origin x="-240"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DDCC7D9-4B34-4F85-9DAE-2C3C476C1C5D}"/>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209C2724-FF66-4AEC-986C-F1ECF4911BC9}"/>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A763208-4D5B-44C4-A045-6495A8B44929}" type="datetimeFigureOut">
              <a:rPr lang="en-US" smtClean="0"/>
              <a:t>24/08/20</a:t>
            </a:fld>
            <a:endParaRPr lang="en-US" dirty="0"/>
          </a:p>
        </p:txBody>
      </p:sp>
      <p:sp>
        <p:nvSpPr>
          <p:cNvPr id="4" name="Footer Placeholder 3">
            <a:extLst>
              <a:ext uri="{FF2B5EF4-FFF2-40B4-BE49-F238E27FC236}">
                <a16:creationId xmlns="" xmlns:a16="http://schemas.microsoft.com/office/drawing/2014/main" id="{85C0D9D7-F7F2-409A-89D5-542D106E9AED}"/>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B6E35BE0-0675-46A0-81BD-572D42AE4E74}"/>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1A1B75-E75A-491C-95D1-D70845B2433F}" type="slidenum">
              <a:rPr lang="en-US" smtClean="0"/>
              <a:t>‹Nr.›</a:t>
            </a:fld>
            <a:endParaRPr lang="en-US" dirty="0"/>
          </a:p>
        </p:txBody>
      </p:sp>
    </p:spTree>
    <p:extLst>
      <p:ext uri="{BB962C8B-B14F-4D97-AF65-F5344CB8AC3E}">
        <p14:creationId xmlns:p14="http://schemas.microsoft.com/office/powerpoint/2010/main" val="2411924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389243F-B1BB-4202-BD78-416ACA555174}" type="datetimeFigureOut">
              <a:rPr lang="en-US" smtClean="0"/>
              <a:t>24/08/20</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68D2766-C49B-4C1A-9FEE-6F146754B02B}" type="slidenum">
              <a:rPr lang="en-US" smtClean="0"/>
              <a:t>‹Nr.›</a:t>
            </a:fld>
            <a:endParaRPr lang="en-US" dirty="0"/>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7804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0866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08664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http://www.presentationgo.com/"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E7E7E7"/>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 xmlns:a16="http://schemas.microsoft.com/office/drawing/2014/main" id="{DC080B99-07D2-4EFE-919F-8D441B19CBAE}"/>
              </a:ext>
            </a:extLst>
          </p:cNvPr>
          <p:cNvSpPr>
            <a:spLocks noGrp="1"/>
          </p:cNvSpPr>
          <p:nvPr>
            <p:ph type="pic" sz="quarter" idx="13"/>
          </p:nvPr>
        </p:nvSpPr>
        <p:spPr>
          <a:xfrm>
            <a:off x="4" y="0"/>
            <a:ext cx="12191994" cy="4159244"/>
          </a:xfrm>
          <a:custGeom>
            <a:avLst/>
            <a:gdLst>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675237 w 12191994"/>
              <a:gd name="connsiteY3" fmla="*/ 4200953 h 4242819"/>
              <a:gd name="connsiteX4" fmla="*/ 3622991 w 12191994"/>
              <a:gd name="connsiteY4" fmla="*/ 4204420 h 4242819"/>
              <a:gd name="connsiteX5" fmla="*/ 3510832 w 12191994"/>
              <a:gd name="connsiteY5" fmla="*/ 4208872 h 4242819"/>
              <a:gd name="connsiteX6" fmla="*/ 0 w 12191994"/>
              <a:gd name="connsiteY6" fmla="*/ 4156678 h 4242819"/>
              <a:gd name="connsiteX7" fmla="*/ 61025 w 12191994"/>
              <a:gd name="connsiteY7" fmla="*/ 4162195 h 4242819"/>
              <a:gd name="connsiteX8" fmla="*/ 2166125 w 12191994"/>
              <a:gd name="connsiteY8" fmla="*/ 4242818 h 4242819"/>
              <a:gd name="connsiteX9" fmla="*/ 2166418 w 12191994"/>
              <a:gd name="connsiteY9" fmla="*/ 4242815 h 4242819"/>
              <a:gd name="connsiteX10" fmla="*/ 2166128 w 12191994"/>
              <a:gd name="connsiteY10" fmla="*/ 4242819 h 4242819"/>
              <a:gd name="connsiteX11" fmla="*/ 61028 w 12191994"/>
              <a:gd name="connsiteY11" fmla="*/ 4162196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61028 w 12191994"/>
              <a:gd name="connsiteY13" fmla="*/ 4162196 h 4242819"/>
              <a:gd name="connsiteX14" fmla="*/ 0 w 12191994"/>
              <a:gd name="connsiteY14" fmla="*/ 4156679 h 4242819"/>
              <a:gd name="connsiteX15" fmla="*/ 0 w 12191994"/>
              <a:gd name="connsiteY15" fmla="*/ 0 h 4242819"/>
              <a:gd name="connsiteX16" fmla="*/ 12191994 w 12191994"/>
              <a:gd name="connsiteY16" fmla="*/ 0 h 4242819"/>
              <a:gd name="connsiteX17" fmla="*/ 12191994 w 12191994"/>
              <a:gd name="connsiteY17" fmla="*/ 2062010 h 4242819"/>
              <a:gd name="connsiteX18" fmla="*/ 12172138 w 12191994"/>
              <a:gd name="connsiteY18" fmla="*/ 2073270 h 4242819"/>
              <a:gd name="connsiteX19" fmla="*/ 4335530 w 12191994"/>
              <a:gd name="connsiteY19" fmla="*/ 4157144 h 4242819"/>
              <a:gd name="connsiteX20" fmla="*/ 4303869 w 12191994"/>
              <a:gd name="connsiteY20" fmla="*/ 4159244 h 4242819"/>
              <a:gd name="connsiteX21" fmla="*/ 4393550 w 12191994"/>
              <a:gd name="connsiteY21" fmla="*/ 4151137 h 4242819"/>
              <a:gd name="connsiteX22" fmla="*/ 4199670 w 12191994"/>
              <a:gd name="connsiteY22" fmla="*/ 4117929 h 4242819"/>
              <a:gd name="connsiteX23" fmla="*/ 500184 w 12191994"/>
              <a:gd name="connsiteY23" fmla="*/ 3043554 h 4242819"/>
              <a:gd name="connsiteX24" fmla="*/ 0 w 12191994"/>
              <a:gd name="connsiteY24" fmla="*/ 2813437 h 4242819"/>
              <a:gd name="connsiteX25" fmla="*/ 0 w 12191994"/>
              <a:gd name="connsiteY25"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0 w 12191994"/>
              <a:gd name="connsiteY13" fmla="*/ 4156679 h 4242819"/>
              <a:gd name="connsiteX14" fmla="*/ 0 w 12191994"/>
              <a:gd name="connsiteY14" fmla="*/ 0 h 4242819"/>
              <a:gd name="connsiteX15" fmla="*/ 12191994 w 12191994"/>
              <a:gd name="connsiteY15" fmla="*/ 0 h 4242819"/>
              <a:gd name="connsiteX16" fmla="*/ 12191994 w 12191994"/>
              <a:gd name="connsiteY16" fmla="*/ 2062010 h 4242819"/>
              <a:gd name="connsiteX17" fmla="*/ 12172138 w 12191994"/>
              <a:gd name="connsiteY17" fmla="*/ 2073270 h 4242819"/>
              <a:gd name="connsiteX18" fmla="*/ 4335530 w 12191994"/>
              <a:gd name="connsiteY18" fmla="*/ 4157144 h 4242819"/>
              <a:gd name="connsiteX19" fmla="*/ 4303869 w 12191994"/>
              <a:gd name="connsiteY19" fmla="*/ 4159244 h 4242819"/>
              <a:gd name="connsiteX20" fmla="*/ 4393550 w 12191994"/>
              <a:gd name="connsiteY20" fmla="*/ 4151137 h 4242819"/>
              <a:gd name="connsiteX21" fmla="*/ 4199670 w 12191994"/>
              <a:gd name="connsiteY21" fmla="*/ 4117929 h 4242819"/>
              <a:gd name="connsiteX22" fmla="*/ 500184 w 12191994"/>
              <a:gd name="connsiteY22" fmla="*/ 3043554 h 4242819"/>
              <a:gd name="connsiteX23" fmla="*/ 0 w 12191994"/>
              <a:gd name="connsiteY23" fmla="*/ 2813437 h 4242819"/>
              <a:gd name="connsiteX24" fmla="*/ 0 w 12191994"/>
              <a:gd name="connsiteY24"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23" fmla="*/ 0 w 12191994"/>
              <a:gd name="connsiteY23"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2166128 w 12191994"/>
              <a:gd name="connsiteY8" fmla="*/ 424281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0 h 4242819"/>
              <a:gd name="connsiteX13" fmla="*/ 12191994 w 12191994"/>
              <a:gd name="connsiteY13" fmla="*/ 0 h 4242819"/>
              <a:gd name="connsiteX14" fmla="*/ 12191994 w 12191994"/>
              <a:gd name="connsiteY14" fmla="*/ 2062010 h 4242819"/>
              <a:gd name="connsiteX15" fmla="*/ 12172138 w 12191994"/>
              <a:gd name="connsiteY15" fmla="*/ 2073270 h 4242819"/>
              <a:gd name="connsiteX16" fmla="*/ 4335530 w 12191994"/>
              <a:gd name="connsiteY16" fmla="*/ 4157144 h 4242819"/>
              <a:gd name="connsiteX17" fmla="*/ 4303869 w 12191994"/>
              <a:gd name="connsiteY17" fmla="*/ 4159244 h 4242819"/>
              <a:gd name="connsiteX18" fmla="*/ 4393550 w 12191994"/>
              <a:gd name="connsiteY18" fmla="*/ 4151137 h 4242819"/>
              <a:gd name="connsiteX19" fmla="*/ 4199670 w 12191994"/>
              <a:gd name="connsiteY19" fmla="*/ 4117929 h 4242819"/>
              <a:gd name="connsiteX20" fmla="*/ 500184 w 12191994"/>
              <a:gd name="connsiteY20" fmla="*/ 3043554 h 4242819"/>
              <a:gd name="connsiteX21" fmla="*/ 0 w 12191994"/>
              <a:gd name="connsiteY21" fmla="*/ 2813437 h 4242819"/>
              <a:gd name="connsiteX22" fmla="*/ 0 w 12191994"/>
              <a:gd name="connsiteY22" fmla="*/ 0 h 4242819"/>
              <a:gd name="connsiteX0" fmla="*/ 3009998 w 12191994"/>
              <a:gd name="connsiteY0" fmla="*/ 4228754 h 4242818"/>
              <a:gd name="connsiteX1" fmla="*/ 2899539 w 12191994"/>
              <a:gd name="connsiteY1" fmla="*/ 4233139 h 4242818"/>
              <a:gd name="connsiteX2" fmla="*/ 2823072 w 12191994"/>
              <a:gd name="connsiteY2" fmla="*/ 4234148 h 4242818"/>
              <a:gd name="connsiteX3" fmla="*/ 3009998 w 12191994"/>
              <a:gd name="connsiteY3" fmla="*/ 4228754 h 4242818"/>
              <a:gd name="connsiteX4" fmla="*/ 3675237 w 12191994"/>
              <a:gd name="connsiteY4" fmla="*/ 4200953 h 4242818"/>
              <a:gd name="connsiteX5" fmla="*/ 3622991 w 12191994"/>
              <a:gd name="connsiteY5" fmla="*/ 4204420 h 4242818"/>
              <a:gd name="connsiteX6" fmla="*/ 3510832 w 12191994"/>
              <a:gd name="connsiteY6" fmla="*/ 4208872 h 4242818"/>
              <a:gd name="connsiteX7" fmla="*/ 3675237 w 12191994"/>
              <a:gd name="connsiteY7" fmla="*/ 4200953 h 4242818"/>
              <a:gd name="connsiteX8" fmla="*/ 2166418 w 12191994"/>
              <a:gd name="connsiteY8" fmla="*/ 4242815 h 4242818"/>
              <a:gd name="connsiteX9" fmla="*/ 2166125 w 12191994"/>
              <a:gd name="connsiteY9" fmla="*/ 4242818 h 4242818"/>
              <a:gd name="connsiteX10" fmla="*/ 2166418 w 12191994"/>
              <a:gd name="connsiteY10" fmla="*/ 4242815 h 4242818"/>
              <a:gd name="connsiteX11" fmla="*/ 0 w 12191994"/>
              <a:gd name="connsiteY11" fmla="*/ 0 h 4242818"/>
              <a:gd name="connsiteX12" fmla="*/ 12191994 w 12191994"/>
              <a:gd name="connsiteY12" fmla="*/ 0 h 4242818"/>
              <a:gd name="connsiteX13" fmla="*/ 12191994 w 12191994"/>
              <a:gd name="connsiteY13" fmla="*/ 2062010 h 4242818"/>
              <a:gd name="connsiteX14" fmla="*/ 12172138 w 12191994"/>
              <a:gd name="connsiteY14" fmla="*/ 2073270 h 4242818"/>
              <a:gd name="connsiteX15" fmla="*/ 4335530 w 12191994"/>
              <a:gd name="connsiteY15" fmla="*/ 4157144 h 4242818"/>
              <a:gd name="connsiteX16" fmla="*/ 4303869 w 12191994"/>
              <a:gd name="connsiteY16" fmla="*/ 4159244 h 4242818"/>
              <a:gd name="connsiteX17" fmla="*/ 4393550 w 12191994"/>
              <a:gd name="connsiteY17" fmla="*/ 4151137 h 4242818"/>
              <a:gd name="connsiteX18" fmla="*/ 4199670 w 12191994"/>
              <a:gd name="connsiteY18" fmla="*/ 4117929 h 4242818"/>
              <a:gd name="connsiteX19" fmla="*/ 500184 w 12191994"/>
              <a:gd name="connsiteY19" fmla="*/ 3043554 h 4242818"/>
              <a:gd name="connsiteX20" fmla="*/ 0 w 12191994"/>
              <a:gd name="connsiteY20" fmla="*/ 2813437 h 4242818"/>
              <a:gd name="connsiteX21" fmla="*/ 0 w 12191994"/>
              <a:gd name="connsiteY21" fmla="*/ 0 h 4242818"/>
              <a:gd name="connsiteX0" fmla="*/ 3009998 w 12191994"/>
              <a:gd name="connsiteY0" fmla="*/ 4228754 h 4234148"/>
              <a:gd name="connsiteX1" fmla="*/ 2899539 w 12191994"/>
              <a:gd name="connsiteY1" fmla="*/ 4233139 h 4234148"/>
              <a:gd name="connsiteX2" fmla="*/ 2823072 w 12191994"/>
              <a:gd name="connsiteY2" fmla="*/ 4234148 h 4234148"/>
              <a:gd name="connsiteX3" fmla="*/ 3009998 w 12191994"/>
              <a:gd name="connsiteY3" fmla="*/ 4228754 h 4234148"/>
              <a:gd name="connsiteX4" fmla="*/ 3675237 w 12191994"/>
              <a:gd name="connsiteY4" fmla="*/ 4200953 h 4234148"/>
              <a:gd name="connsiteX5" fmla="*/ 3622991 w 12191994"/>
              <a:gd name="connsiteY5" fmla="*/ 4204420 h 4234148"/>
              <a:gd name="connsiteX6" fmla="*/ 3510832 w 12191994"/>
              <a:gd name="connsiteY6" fmla="*/ 4208872 h 4234148"/>
              <a:gd name="connsiteX7" fmla="*/ 3675237 w 12191994"/>
              <a:gd name="connsiteY7" fmla="*/ 4200953 h 4234148"/>
              <a:gd name="connsiteX8" fmla="*/ 0 w 12191994"/>
              <a:gd name="connsiteY8" fmla="*/ 0 h 4234148"/>
              <a:gd name="connsiteX9" fmla="*/ 12191994 w 12191994"/>
              <a:gd name="connsiteY9" fmla="*/ 0 h 4234148"/>
              <a:gd name="connsiteX10" fmla="*/ 12191994 w 12191994"/>
              <a:gd name="connsiteY10" fmla="*/ 2062010 h 4234148"/>
              <a:gd name="connsiteX11" fmla="*/ 12172138 w 12191994"/>
              <a:gd name="connsiteY11" fmla="*/ 2073270 h 4234148"/>
              <a:gd name="connsiteX12" fmla="*/ 4335530 w 12191994"/>
              <a:gd name="connsiteY12" fmla="*/ 4157144 h 4234148"/>
              <a:gd name="connsiteX13" fmla="*/ 4303869 w 12191994"/>
              <a:gd name="connsiteY13" fmla="*/ 4159244 h 4234148"/>
              <a:gd name="connsiteX14" fmla="*/ 4393550 w 12191994"/>
              <a:gd name="connsiteY14" fmla="*/ 4151137 h 4234148"/>
              <a:gd name="connsiteX15" fmla="*/ 4199670 w 12191994"/>
              <a:gd name="connsiteY15" fmla="*/ 4117929 h 4234148"/>
              <a:gd name="connsiteX16" fmla="*/ 500184 w 12191994"/>
              <a:gd name="connsiteY16" fmla="*/ 3043554 h 4234148"/>
              <a:gd name="connsiteX17" fmla="*/ 0 w 12191994"/>
              <a:gd name="connsiteY17" fmla="*/ 2813437 h 4234148"/>
              <a:gd name="connsiteX18" fmla="*/ 0 w 12191994"/>
              <a:gd name="connsiteY18" fmla="*/ 0 h 4234148"/>
              <a:gd name="connsiteX0" fmla="*/ 3009998 w 12191994"/>
              <a:gd name="connsiteY0" fmla="*/ 4228754 h 4233139"/>
              <a:gd name="connsiteX1" fmla="*/ 2899539 w 12191994"/>
              <a:gd name="connsiteY1" fmla="*/ 4233139 h 4233139"/>
              <a:gd name="connsiteX2" fmla="*/ 3009998 w 12191994"/>
              <a:gd name="connsiteY2" fmla="*/ 4228754 h 4233139"/>
              <a:gd name="connsiteX3" fmla="*/ 3675237 w 12191994"/>
              <a:gd name="connsiteY3" fmla="*/ 4200953 h 4233139"/>
              <a:gd name="connsiteX4" fmla="*/ 3622991 w 12191994"/>
              <a:gd name="connsiteY4" fmla="*/ 4204420 h 4233139"/>
              <a:gd name="connsiteX5" fmla="*/ 3510832 w 12191994"/>
              <a:gd name="connsiteY5" fmla="*/ 4208872 h 4233139"/>
              <a:gd name="connsiteX6" fmla="*/ 3675237 w 12191994"/>
              <a:gd name="connsiteY6" fmla="*/ 4200953 h 4233139"/>
              <a:gd name="connsiteX7" fmla="*/ 0 w 12191994"/>
              <a:gd name="connsiteY7" fmla="*/ 0 h 4233139"/>
              <a:gd name="connsiteX8" fmla="*/ 12191994 w 12191994"/>
              <a:gd name="connsiteY8" fmla="*/ 0 h 4233139"/>
              <a:gd name="connsiteX9" fmla="*/ 12191994 w 12191994"/>
              <a:gd name="connsiteY9" fmla="*/ 2062010 h 4233139"/>
              <a:gd name="connsiteX10" fmla="*/ 12172138 w 12191994"/>
              <a:gd name="connsiteY10" fmla="*/ 2073270 h 4233139"/>
              <a:gd name="connsiteX11" fmla="*/ 4335530 w 12191994"/>
              <a:gd name="connsiteY11" fmla="*/ 4157144 h 4233139"/>
              <a:gd name="connsiteX12" fmla="*/ 4303869 w 12191994"/>
              <a:gd name="connsiteY12" fmla="*/ 4159244 h 4233139"/>
              <a:gd name="connsiteX13" fmla="*/ 4393550 w 12191994"/>
              <a:gd name="connsiteY13" fmla="*/ 4151137 h 4233139"/>
              <a:gd name="connsiteX14" fmla="*/ 4199670 w 12191994"/>
              <a:gd name="connsiteY14" fmla="*/ 4117929 h 4233139"/>
              <a:gd name="connsiteX15" fmla="*/ 500184 w 12191994"/>
              <a:gd name="connsiteY15" fmla="*/ 3043554 h 4233139"/>
              <a:gd name="connsiteX16" fmla="*/ 0 w 12191994"/>
              <a:gd name="connsiteY16" fmla="*/ 2813437 h 4233139"/>
              <a:gd name="connsiteX17" fmla="*/ 0 w 12191994"/>
              <a:gd name="connsiteY17" fmla="*/ 0 h 4233139"/>
              <a:gd name="connsiteX0" fmla="*/ 3675237 w 12191994"/>
              <a:gd name="connsiteY0" fmla="*/ 4200953 h 4208872"/>
              <a:gd name="connsiteX1" fmla="*/ 3622991 w 12191994"/>
              <a:gd name="connsiteY1" fmla="*/ 4204420 h 4208872"/>
              <a:gd name="connsiteX2" fmla="*/ 3510832 w 12191994"/>
              <a:gd name="connsiteY2" fmla="*/ 4208872 h 4208872"/>
              <a:gd name="connsiteX3" fmla="*/ 3675237 w 12191994"/>
              <a:gd name="connsiteY3" fmla="*/ 4200953 h 4208872"/>
              <a:gd name="connsiteX4" fmla="*/ 0 w 12191994"/>
              <a:gd name="connsiteY4" fmla="*/ 0 h 4208872"/>
              <a:gd name="connsiteX5" fmla="*/ 12191994 w 12191994"/>
              <a:gd name="connsiteY5" fmla="*/ 0 h 4208872"/>
              <a:gd name="connsiteX6" fmla="*/ 12191994 w 12191994"/>
              <a:gd name="connsiteY6" fmla="*/ 2062010 h 4208872"/>
              <a:gd name="connsiteX7" fmla="*/ 12172138 w 12191994"/>
              <a:gd name="connsiteY7" fmla="*/ 2073270 h 4208872"/>
              <a:gd name="connsiteX8" fmla="*/ 4335530 w 12191994"/>
              <a:gd name="connsiteY8" fmla="*/ 4157144 h 4208872"/>
              <a:gd name="connsiteX9" fmla="*/ 4303869 w 12191994"/>
              <a:gd name="connsiteY9" fmla="*/ 4159244 h 4208872"/>
              <a:gd name="connsiteX10" fmla="*/ 4393550 w 12191994"/>
              <a:gd name="connsiteY10" fmla="*/ 4151137 h 4208872"/>
              <a:gd name="connsiteX11" fmla="*/ 4199670 w 12191994"/>
              <a:gd name="connsiteY11" fmla="*/ 4117929 h 4208872"/>
              <a:gd name="connsiteX12" fmla="*/ 500184 w 12191994"/>
              <a:gd name="connsiteY12" fmla="*/ 3043554 h 4208872"/>
              <a:gd name="connsiteX13" fmla="*/ 0 w 12191994"/>
              <a:gd name="connsiteY13" fmla="*/ 2813437 h 4208872"/>
              <a:gd name="connsiteX14" fmla="*/ 0 w 12191994"/>
              <a:gd name="connsiteY14" fmla="*/ 0 h 4208872"/>
              <a:gd name="connsiteX0" fmla="*/ 3675237 w 12191994"/>
              <a:gd name="connsiteY0" fmla="*/ 4200953 h 4204420"/>
              <a:gd name="connsiteX1" fmla="*/ 3622991 w 12191994"/>
              <a:gd name="connsiteY1" fmla="*/ 4204420 h 4204420"/>
              <a:gd name="connsiteX2" fmla="*/ 3675237 w 12191994"/>
              <a:gd name="connsiteY2" fmla="*/ 4200953 h 4204420"/>
              <a:gd name="connsiteX3" fmla="*/ 0 w 12191994"/>
              <a:gd name="connsiteY3" fmla="*/ 0 h 4204420"/>
              <a:gd name="connsiteX4" fmla="*/ 12191994 w 12191994"/>
              <a:gd name="connsiteY4" fmla="*/ 0 h 4204420"/>
              <a:gd name="connsiteX5" fmla="*/ 12191994 w 12191994"/>
              <a:gd name="connsiteY5" fmla="*/ 2062010 h 4204420"/>
              <a:gd name="connsiteX6" fmla="*/ 12172138 w 12191994"/>
              <a:gd name="connsiteY6" fmla="*/ 2073270 h 4204420"/>
              <a:gd name="connsiteX7" fmla="*/ 4335530 w 12191994"/>
              <a:gd name="connsiteY7" fmla="*/ 4157144 h 4204420"/>
              <a:gd name="connsiteX8" fmla="*/ 4303869 w 12191994"/>
              <a:gd name="connsiteY8" fmla="*/ 4159244 h 4204420"/>
              <a:gd name="connsiteX9" fmla="*/ 4393550 w 12191994"/>
              <a:gd name="connsiteY9" fmla="*/ 4151137 h 4204420"/>
              <a:gd name="connsiteX10" fmla="*/ 4199670 w 12191994"/>
              <a:gd name="connsiteY10" fmla="*/ 4117929 h 4204420"/>
              <a:gd name="connsiteX11" fmla="*/ 500184 w 12191994"/>
              <a:gd name="connsiteY11" fmla="*/ 3043554 h 4204420"/>
              <a:gd name="connsiteX12" fmla="*/ 0 w 12191994"/>
              <a:gd name="connsiteY12" fmla="*/ 2813437 h 4204420"/>
              <a:gd name="connsiteX13" fmla="*/ 0 w 12191994"/>
              <a:gd name="connsiteY13" fmla="*/ 0 h 4204420"/>
              <a:gd name="connsiteX0" fmla="*/ 0 w 12191994"/>
              <a:gd name="connsiteY0" fmla="*/ 0 h 4159244"/>
              <a:gd name="connsiteX1" fmla="*/ 12191994 w 12191994"/>
              <a:gd name="connsiteY1" fmla="*/ 0 h 4159244"/>
              <a:gd name="connsiteX2" fmla="*/ 12191994 w 12191994"/>
              <a:gd name="connsiteY2" fmla="*/ 2062010 h 4159244"/>
              <a:gd name="connsiteX3" fmla="*/ 12172138 w 12191994"/>
              <a:gd name="connsiteY3" fmla="*/ 2073270 h 4159244"/>
              <a:gd name="connsiteX4" fmla="*/ 4335530 w 12191994"/>
              <a:gd name="connsiteY4" fmla="*/ 4157144 h 4159244"/>
              <a:gd name="connsiteX5" fmla="*/ 4303869 w 12191994"/>
              <a:gd name="connsiteY5" fmla="*/ 4159244 h 4159244"/>
              <a:gd name="connsiteX6" fmla="*/ 4393550 w 12191994"/>
              <a:gd name="connsiteY6" fmla="*/ 4151137 h 4159244"/>
              <a:gd name="connsiteX7" fmla="*/ 4199670 w 12191994"/>
              <a:gd name="connsiteY7" fmla="*/ 4117929 h 4159244"/>
              <a:gd name="connsiteX8" fmla="*/ 500184 w 12191994"/>
              <a:gd name="connsiteY8" fmla="*/ 3043554 h 4159244"/>
              <a:gd name="connsiteX9" fmla="*/ 0 w 12191994"/>
              <a:gd name="connsiteY9" fmla="*/ 2813437 h 4159244"/>
              <a:gd name="connsiteX10" fmla="*/ 0 w 12191994"/>
              <a:gd name="connsiteY10" fmla="*/ 0 h 41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4" h="4159244">
                <a:moveTo>
                  <a:pt x="0" y="0"/>
                </a:moveTo>
                <a:lnTo>
                  <a:pt x="12191994" y="0"/>
                </a:lnTo>
                <a:lnTo>
                  <a:pt x="12191994" y="2062010"/>
                </a:lnTo>
                <a:lnTo>
                  <a:pt x="12172138" y="2073270"/>
                </a:lnTo>
                <a:cubicBezTo>
                  <a:pt x="10126645" y="3159296"/>
                  <a:pt x="7398182" y="3912771"/>
                  <a:pt x="4335530" y="4157144"/>
                </a:cubicBezTo>
                <a:lnTo>
                  <a:pt x="4303869" y="4159244"/>
                </a:lnTo>
                <a:lnTo>
                  <a:pt x="4393550" y="4151137"/>
                </a:lnTo>
                <a:lnTo>
                  <a:pt x="4199670" y="4117929"/>
                </a:lnTo>
                <a:cubicBezTo>
                  <a:pt x="2842546" y="3866392"/>
                  <a:pt x="1594227" y="3500596"/>
                  <a:pt x="500184" y="3043554"/>
                </a:cubicBezTo>
                <a:lnTo>
                  <a:pt x="0" y="2813437"/>
                </a:lnTo>
                <a:lnTo>
                  <a:pt x="0" y="0"/>
                </a:lnTo>
                <a:close/>
              </a:path>
            </a:pathLst>
          </a:custGeom>
        </p:spPr>
        <p:txBody>
          <a:bodyPr wrap="square">
            <a:noAutofit/>
          </a:bodyPr>
          <a:lstStyle/>
          <a:p>
            <a:endParaRPr lang="en-US" dirty="0"/>
          </a:p>
        </p:txBody>
      </p:sp>
      <p:sp>
        <p:nvSpPr>
          <p:cNvPr id="9" name="Freeform: Shape 8">
            <a:extLst>
              <a:ext uri="{FF2B5EF4-FFF2-40B4-BE49-F238E27FC236}">
                <a16:creationId xmlns="" xmlns:a16="http://schemas.microsoft.com/office/drawing/2014/main" id="{95A8ECF8-9EC0-4371-9073-B718C78D330B}"/>
              </a:ext>
            </a:extLst>
          </p:cNvPr>
          <p:cNvSpPr/>
          <p:nvPr userDrawn="1"/>
        </p:nvSpPr>
        <p:spPr>
          <a:xfrm>
            <a:off x="5987168" y="6021956"/>
            <a:ext cx="6204832" cy="836047"/>
          </a:xfrm>
          <a:custGeom>
            <a:avLst/>
            <a:gdLst>
              <a:gd name="connsiteX0" fmla="*/ 0 w 6204832"/>
              <a:gd name="connsiteY0" fmla="*/ 0 h 836047"/>
              <a:gd name="connsiteX1" fmla="*/ 304730 w 6204832"/>
              <a:gd name="connsiteY1" fmla="*/ 38149 h 836047"/>
              <a:gd name="connsiteX2" fmla="*/ 3397819 w 6204832"/>
              <a:gd name="connsiteY2" fmla="*/ 210757 h 836047"/>
              <a:gd name="connsiteX3" fmla="*/ 5889052 w 6204832"/>
              <a:gd name="connsiteY3" fmla="*/ 99488 h 836047"/>
              <a:gd name="connsiteX4" fmla="*/ 6204832 w 6204832"/>
              <a:gd name="connsiteY4" fmla="*/ 63660 h 836047"/>
              <a:gd name="connsiteX5" fmla="*/ 6204832 w 6204832"/>
              <a:gd name="connsiteY5" fmla="*/ 741992 h 836047"/>
              <a:gd name="connsiteX6" fmla="*/ 6204831 w 6204832"/>
              <a:gd name="connsiteY6" fmla="*/ 741992 h 836047"/>
              <a:gd name="connsiteX7" fmla="*/ 6204831 w 6204832"/>
              <a:gd name="connsiteY7" fmla="*/ 836047 h 836047"/>
              <a:gd name="connsiteX8" fmla="*/ 2954095 w 6204832"/>
              <a:gd name="connsiteY8" fmla="*/ 836047 h 836047"/>
              <a:gd name="connsiteX9" fmla="*/ 2930417 w 6204832"/>
              <a:gd name="connsiteY9" fmla="*/ 833175 h 836047"/>
              <a:gd name="connsiteX10" fmla="*/ 165022 w 6204832"/>
              <a:gd name="connsiteY10" fmla="*/ 73132 h 836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4832" h="836047">
                <a:moveTo>
                  <a:pt x="0" y="0"/>
                </a:moveTo>
                <a:lnTo>
                  <a:pt x="304730" y="38149"/>
                </a:lnTo>
                <a:cubicBezTo>
                  <a:pt x="1300024" y="151139"/>
                  <a:pt x="2335168" y="210757"/>
                  <a:pt x="3397819" y="210757"/>
                </a:cubicBezTo>
                <a:cubicBezTo>
                  <a:pt x="4247941" y="210757"/>
                  <a:pt x="5080458" y="172602"/>
                  <a:pt x="5889052" y="99488"/>
                </a:cubicBezTo>
                <a:lnTo>
                  <a:pt x="6204832" y="63660"/>
                </a:lnTo>
                <a:lnTo>
                  <a:pt x="6204832" y="741992"/>
                </a:lnTo>
                <a:lnTo>
                  <a:pt x="6204831" y="741992"/>
                </a:lnTo>
                <a:lnTo>
                  <a:pt x="6204831" y="836047"/>
                </a:lnTo>
                <a:lnTo>
                  <a:pt x="2954095" y="836047"/>
                </a:lnTo>
                <a:lnTo>
                  <a:pt x="2930417" y="833175"/>
                </a:lnTo>
                <a:cubicBezTo>
                  <a:pt x="1933531" y="687458"/>
                  <a:pt x="1000874" y="426847"/>
                  <a:pt x="165022" y="73132"/>
                </a:cubicBez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 xmlns:a16="http://schemas.microsoft.com/office/drawing/2014/main" id="{990A6D83-D876-44E9-844F-067A0C9D2F58}"/>
              </a:ext>
            </a:extLst>
          </p:cNvPr>
          <p:cNvSpPr/>
          <p:nvPr userDrawn="1"/>
        </p:nvSpPr>
        <p:spPr>
          <a:xfrm>
            <a:off x="0" y="2240554"/>
            <a:ext cx="12192000" cy="3861530"/>
          </a:xfrm>
          <a:custGeom>
            <a:avLst/>
            <a:gdLst>
              <a:gd name="connsiteX0" fmla="*/ 4072878 w 4072878"/>
              <a:gd name="connsiteY0" fmla="*/ 0 h 2548371"/>
              <a:gd name="connsiteX1" fmla="*/ 4072878 w 4072878"/>
              <a:gd name="connsiteY1" fmla="*/ 2451296 h 2548371"/>
              <a:gd name="connsiteX2" fmla="*/ 3967388 w 4072878"/>
              <a:gd name="connsiteY2" fmla="*/ 2474940 h 2548371"/>
              <a:gd name="connsiteX3" fmla="*/ 3135163 w 4072878"/>
              <a:gd name="connsiteY3" fmla="*/ 2548371 h 2548371"/>
              <a:gd name="connsiteX4" fmla="*/ 144639 w 4072878"/>
              <a:gd name="connsiteY4" fmla="*/ 1474801 h 2548371"/>
              <a:gd name="connsiteX5" fmla="*/ 0 w 4072878"/>
              <a:gd name="connsiteY5" fmla="*/ 1349511 h 2548371"/>
              <a:gd name="connsiteX6" fmla="*/ 7645 w 4072878"/>
              <a:gd name="connsiteY6" fmla="*/ 1350876 h 2548371"/>
              <a:gd name="connsiteX7" fmla="*/ 723622 w 4072878"/>
              <a:gd name="connsiteY7" fmla="*/ 1405047 h 2548371"/>
              <a:gd name="connsiteX8" fmla="*/ 3884734 w 4072878"/>
              <a:gd name="connsiteY8" fmla="*/ 183710 h 254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72878" h="2548371">
                <a:moveTo>
                  <a:pt x="4072878" y="0"/>
                </a:moveTo>
                <a:lnTo>
                  <a:pt x="4072878" y="2451296"/>
                </a:lnTo>
                <a:lnTo>
                  <a:pt x="3967388" y="2474940"/>
                </a:lnTo>
                <a:cubicBezTo>
                  <a:pt x="3697268" y="2523191"/>
                  <a:pt x="3419156" y="2548371"/>
                  <a:pt x="3135163" y="2548371"/>
                </a:cubicBezTo>
                <a:cubicBezTo>
                  <a:pt x="1999192" y="2548371"/>
                  <a:pt x="957318" y="2145483"/>
                  <a:pt x="144639" y="1474801"/>
                </a:cubicBezTo>
                <a:lnTo>
                  <a:pt x="0" y="1349511"/>
                </a:lnTo>
                <a:lnTo>
                  <a:pt x="7645" y="1350876"/>
                </a:lnTo>
                <a:cubicBezTo>
                  <a:pt x="241098" y="1386547"/>
                  <a:pt x="480200" y="1405047"/>
                  <a:pt x="723622" y="1405047"/>
                </a:cubicBezTo>
                <a:cubicBezTo>
                  <a:pt x="1940736" y="1405047"/>
                  <a:pt x="3049826" y="942548"/>
                  <a:pt x="3884734" y="183710"/>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90ABCC98-1580-4C28-8EDC-0F8AF5CA9843}"/>
              </a:ext>
            </a:extLst>
          </p:cNvPr>
          <p:cNvSpPr>
            <a:spLocks noGrp="1"/>
          </p:cNvSpPr>
          <p:nvPr>
            <p:ph type="ctrTitle"/>
          </p:nvPr>
        </p:nvSpPr>
        <p:spPr>
          <a:xfrm>
            <a:off x="3047998" y="2814638"/>
            <a:ext cx="9144000" cy="2387600"/>
          </a:xfrm>
        </p:spPr>
        <p:txBody>
          <a:bodyPr rIns="365760" anchor="b">
            <a:normAutofit/>
          </a:bodyPr>
          <a:lstStyle>
            <a:lvl1pPr algn="r">
              <a:defRPr sz="4800" b="1" cap="all" baseline="0">
                <a:solidFill>
                  <a:schemeClr val="bg1"/>
                </a:solidFill>
              </a:defRPr>
            </a:lvl1pPr>
          </a:lstStyle>
          <a:p>
            <a:r>
              <a:rPr lang="en-US"/>
              <a:t>Click to edit Master title style</a:t>
            </a:r>
          </a:p>
        </p:txBody>
      </p:sp>
      <p:sp>
        <p:nvSpPr>
          <p:cNvPr id="3" name="Subtitle 2">
            <a:extLst>
              <a:ext uri="{FF2B5EF4-FFF2-40B4-BE49-F238E27FC236}">
                <a16:creationId xmlns="" xmlns:a16="http://schemas.microsoft.com/office/drawing/2014/main" id="{0EE19115-C742-440E-8A08-171CBD18FEF3}"/>
              </a:ext>
            </a:extLst>
          </p:cNvPr>
          <p:cNvSpPr>
            <a:spLocks noGrp="1"/>
          </p:cNvSpPr>
          <p:nvPr>
            <p:ph type="subTitle" idx="1"/>
          </p:nvPr>
        </p:nvSpPr>
        <p:spPr>
          <a:xfrm>
            <a:off x="3047998" y="5202238"/>
            <a:ext cx="9144000" cy="899846"/>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0EC0A06-6586-46C1-B5BF-0E56DC48AFFE}"/>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24/08/20</a:t>
            </a:fld>
            <a:endParaRPr lang="en-US" dirty="0"/>
          </a:p>
        </p:txBody>
      </p:sp>
      <p:sp>
        <p:nvSpPr>
          <p:cNvPr id="5" name="Footer Placeholder 4">
            <a:extLst>
              <a:ext uri="{FF2B5EF4-FFF2-40B4-BE49-F238E27FC236}">
                <a16:creationId xmlns="" xmlns:a16="http://schemas.microsoft.com/office/drawing/2014/main" id="{336BDF8E-04ED-4796-A02C-D6887C621C9F}"/>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 xmlns:a16="http://schemas.microsoft.com/office/drawing/2014/main" id="{14707708-0653-4BFE-BDCB-7EDB4C08A37C}"/>
              </a:ext>
            </a:extLst>
          </p:cNvPr>
          <p:cNvSpPr>
            <a:spLocks noGrp="1"/>
          </p:cNvSpPr>
          <p:nvPr>
            <p:ph type="sldNum" sz="quarter" idx="12"/>
          </p:nvPr>
        </p:nvSpPr>
        <p:spPr/>
        <p:txBody>
          <a:bodyPr/>
          <a:lstStyle>
            <a:lvl1pPr>
              <a:defRPr>
                <a:solidFill>
                  <a:schemeClr val="bg1"/>
                </a:solidFill>
              </a:defRPr>
            </a:lvl1pPr>
          </a:lstStyle>
          <a:p>
            <a:fld id="{E505F7C3-4860-4DB0-A451-57EE24F2F70B}" type="slidenum">
              <a:rPr lang="en-US" smtClean="0"/>
              <a:pPr/>
              <a:t>‹Nr.›</a:t>
            </a:fld>
            <a:endParaRPr lang="en-US" dirty="0"/>
          </a:p>
        </p:txBody>
      </p:sp>
    </p:spTree>
    <p:extLst>
      <p:ext uri="{BB962C8B-B14F-4D97-AF65-F5344CB8AC3E}">
        <p14:creationId xmlns:p14="http://schemas.microsoft.com/office/powerpoint/2010/main" val="246697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A874A6-9ACF-48E9-94B2-A31C5D9D2D0B}"/>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19C8485-679C-4CBF-96E0-7B94ACE0FD65}"/>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C9C0E27-1D0F-4482-BEB4-7B35D130862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46A8B8C-412F-4976-86BF-302698208513}"/>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6" name="Footer Placeholder 5">
            <a:extLst>
              <a:ext uri="{FF2B5EF4-FFF2-40B4-BE49-F238E27FC236}">
                <a16:creationId xmlns="" xmlns:a16="http://schemas.microsoft.com/office/drawing/2014/main" id="{08285394-D95D-4871-B12A-BAB69CEA1FD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9E958251-DB04-4CC3-8D3F-72EFC2D5F121}"/>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267819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2DA641-9EB4-47B3-96C0-8C6296E96374}"/>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2135125-47C4-4402-8ECD-A77221001DEF}"/>
              </a:ext>
            </a:extLst>
          </p:cNvPr>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BFB04F91-84C2-4779-B493-9A846A0B9AD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08BC727-52D8-44D1-9315-E16DC5F804F8}"/>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6" name="Footer Placeholder 5">
            <a:extLst>
              <a:ext uri="{FF2B5EF4-FFF2-40B4-BE49-F238E27FC236}">
                <a16:creationId xmlns="" xmlns:a16="http://schemas.microsoft.com/office/drawing/2014/main" id="{87C021E5-8C17-46A9-941A-D3D45533AE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7C2FAE64-06A5-4DE1-81C2-B4718D5572B1}"/>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1301897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C17C73-0918-49E5-B934-2FDB3935F4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41601DD-4B31-4C85-8BF4-8E25AA335C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EF922BC-0AD6-44A3-B05F-C1991EE0A086}"/>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5" name="Footer Placeholder 4">
            <a:extLst>
              <a:ext uri="{FF2B5EF4-FFF2-40B4-BE49-F238E27FC236}">
                <a16:creationId xmlns="" xmlns:a16="http://schemas.microsoft.com/office/drawing/2014/main" id="{2B2A789E-B678-4E09-BDB1-7B16B525A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6E71187-E69A-4C50-93EC-72399E5367E4}"/>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839301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5816490-53E5-4B7C-B69A-D1843F5241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164891A-25FC-4192-AC93-F8C596742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F515203-0495-4DDC-A983-D66926B49854}"/>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5" name="Footer Placeholder 4">
            <a:extLst>
              <a:ext uri="{FF2B5EF4-FFF2-40B4-BE49-F238E27FC236}">
                <a16:creationId xmlns="" xmlns:a16="http://schemas.microsoft.com/office/drawing/2014/main" id="{3A300432-3913-4AEC-96D5-1119D47A79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ED8639B-5ED7-488C-9414-EABF4BC85B35}"/>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33199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8"/>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3"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extBox 1"/>
          <p:cNvSpPr txBox="1"/>
          <p:nvPr userDrawn="1"/>
        </p:nvSpPr>
        <p:spPr>
          <a:xfrm>
            <a:off x="4259361" y="6121399"/>
            <a:ext cx="3673301"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PowerPoint template library</a:t>
            </a:r>
            <a:endParaRPr lang="en-US" sz="1800" dirty="0">
              <a:solidFill>
                <a:srgbClr val="A5CD00"/>
              </a:solidFill>
            </a:endParaRPr>
          </a:p>
        </p:txBody>
      </p:sp>
      <p:grpSp>
        <p:nvGrpSpPr>
          <p:cNvPr id="8" name="Group 7"/>
          <p:cNvGrpSpPr/>
          <p:nvPr userDrawn="1"/>
        </p:nvGrpSpPr>
        <p:grpSpPr>
          <a:xfrm>
            <a:off x="4988478" y="2633133"/>
            <a:ext cx="2215045" cy="369332"/>
            <a:chOff x="3464481" y="2633133"/>
            <a:chExt cx="2215045" cy="369332"/>
          </a:xfrm>
        </p:grpSpPr>
        <p:sp>
          <p:nvSpPr>
            <p:cNvPr id="9" name="TextBox 8"/>
            <p:cNvSpPr txBox="1"/>
            <p:nvPr userDrawn="1"/>
          </p:nvSpPr>
          <p:spPr>
            <a:xfrm>
              <a:off x="3464481" y="2633133"/>
              <a:ext cx="2215045" cy="369332"/>
            </a:xfrm>
            <a:prstGeom prst="rect">
              <a:avLst/>
            </a:prstGeom>
            <a:noFill/>
          </p:spPr>
          <p:txBody>
            <a:bodyPr wrap="none" rtlCol="0" anchor="ctr">
              <a:spAutoFit/>
            </a:bodyPr>
            <a:lstStyle/>
            <a:p>
              <a:pPr algn="ctr"/>
              <a:r>
                <a:rPr lang="en-US" dirty="0">
                  <a:solidFill>
                    <a:schemeClr val="bg1"/>
                  </a:solidFill>
                  <a:effectLst/>
                </a:rPr>
                <a:t>Designed</a:t>
              </a:r>
              <a:r>
                <a:rPr lang="en-US" baseline="0" dirty="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24/08/20</a:t>
            </a:fld>
            <a:endParaRPr lang="en-US" dirty="0"/>
          </a:p>
        </p:txBody>
      </p:sp>
      <p:sp>
        <p:nvSpPr>
          <p:cNvPr id="5" name="Footer Placeholder 4">
            <a:extLst>
              <a:ext uri="{FF2B5EF4-FFF2-40B4-BE49-F238E27FC236}">
                <a16:creationId xmlns="" xmlns:a16="http://schemas.microsoft.com/office/drawing/2014/main"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 xmlns:a16="http://schemas.microsoft.com/office/drawing/2014/main"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 xmlns:a16="http://schemas.microsoft.com/office/drawing/2014/main"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 xmlns:a16="http://schemas.microsoft.com/office/drawing/2014/main"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 xmlns:a16="http://schemas.microsoft.com/office/drawing/2014/main"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 xmlns:a16="http://schemas.microsoft.com/office/drawing/2014/main"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0101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E7E7E7"/>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24/08/20</a:t>
            </a:fld>
            <a:endParaRPr lang="en-US" dirty="0"/>
          </a:p>
        </p:txBody>
      </p:sp>
      <p:sp>
        <p:nvSpPr>
          <p:cNvPr id="5" name="Footer Placeholder 4">
            <a:extLst>
              <a:ext uri="{FF2B5EF4-FFF2-40B4-BE49-F238E27FC236}">
                <a16:creationId xmlns="" xmlns:a16="http://schemas.microsoft.com/office/drawing/2014/main"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 xmlns:a16="http://schemas.microsoft.com/office/drawing/2014/main"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 xmlns:a16="http://schemas.microsoft.com/office/drawing/2014/main"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 xmlns:a16="http://schemas.microsoft.com/office/drawing/2014/main"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3F35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 xmlns:a16="http://schemas.microsoft.com/office/drawing/2014/main"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 xmlns:a16="http://schemas.microsoft.com/office/drawing/2014/main"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3116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24/08/20</a:t>
            </a:fld>
            <a:endParaRPr lang="en-US" dirty="0"/>
          </a:p>
        </p:txBody>
      </p:sp>
      <p:sp>
        <p:nvSpPr>
          <p:cNvPr id="5" name="Footer Placeholder 4">
            <a:extLst>
              <a:ext uri="{FF2B5EF4-FFF2-40B4-BE49-F238E27FC236}">
                <a16:creationId xmlns="" xmlns:a16="http://schemas.microsoft.com/office/drawing/2014/main"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 xmlns:a16="http://schemas.microsoft.com/office/drawing/2014/main"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‹Nr.›</a:t>
            </a:fld>
            <a:endParaRPr lang="en-US" dirty="0"/>
          </a:p>
        </p:txBody>
      </p:sp>
      <p:sp>
        <p:nvSpPr>
          <p:cNvPr id="14" name="Freeform: Shape 13">
            <a:extLst>
              <a:ext uri="{FF2B5EF4-FFF2-40B4-BE49-F238E27FC236}">
                <a16:creationId xmlns="" xmlns:a16="http://schemas.microsoft.com/office/drawing/2014/main"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 xmlns:a16="http://schemas.microsoft.com/office/drawing/2014/main"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 xmlns:a16="http://schemas.microsoft.com/office/drawing/2014/main"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 xmlns:a16="http://schemas.microsoft.com/office/drawing/2014/main"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3058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7004AC-9159-4934-8481-28CFB4B45411}"/>
              </a:ext>
            </a:extLst>
          </p:cNvPr>
          <p:cNvSpPr>
            <a:spLocks noGrp="1"/>
          </p:cNvSpPr>
          <p:nvPr>
            <p:ph type="title"/>
          </p:nvPr>
        </p:nvSpPr>
        <p:spPr>
          <a:xfrm>
            <a:off x="831850"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756811C-389E-4C9A-9545-FD7B79A7D295}"/>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8C122F26-D929-4224-B7D5-F9CC419EAC0A}"/>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5" name="Footer Placeholder 4">
            <a:extLst>
              <a:ext uri="{FF2B5EF4-FFF2-40B4-BE49-F238E27FC236}">
                <a16:creationId xmlns="" xmlns:a16="http://schemas.microsoft.com/office/drawing/2014/main" id="{F0CEDAD2-3D9E-4B72-AB17-C033F18AFE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A9586D7-6C7E-4A29-AFAD-F8AF921E5ED4}"/>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229387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E226FE-2A1A-42E8-8EB8-E8C2F1FF1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75A07FC-5F80-4767-A8D4-75E008AE6C4B}"/>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7CEDFBF-95C8-482A-B30A-04986A025D01}"/>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3D208A8-1524-4742-BDE9-246AD4B9361A}"/>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6" name="Footer Placeholder 5">
            <a:extLst>
              <a:ext uri="{FF2B5EF4-FFF2-40B4-BE49-F238E27FC236}">
                <a16:creationId xmlns="" xmlns:a16="http://schemas.microsoft.com/office/drawing/2014/main" id="{CDB00CFF-B864-4717-99A5-43C9EA0751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C01F6820-5E3F-49A9-8E44-8ECF083F6627}"/>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328491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BD783B-03A0-409F-8573-D57329B5F586}"/>
              </a:ext>
            </a:extLst>
          </p:cNvPr>
          <p:cNvSpPr>
            <a:spLocks noGrp="1"/>
          </p:cNvSpPr>
          <p:nvPr>
            <p:ph type="title"/>
          </p:nvPr>
        </p:nvSpPr>
        <p:spPr>
          <a:xfrm>
            <a:off x="839789" y="365127"/>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DFCB7087-5633-49FA-8485-A981586BC8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8E79E2C-033B-4FBA-A3E2-A445B074AB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59FFF85-E5C7-4BEE-B6C4-60A80C3B6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52009E7-C5BE-40E0-9D13-EBAA5DE9AC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A8201D6F-9B4A-4DA8-874F-D47E161CEACE}"/>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8" name="Footer Placeholder 7">
            <a:extLst>
              <a:ext uri="{FF2B5EF4-FFF2-40B4-BE49-F238E27FC236}">
                <a16:creationId xmlns="" xmlns:a16="http://schemas.microsoft.com/office/drawing/2014/main" id="{DA8F3727-9126-450C-9166-FA163FBC6F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FC9D302A-A571-4F55-8B61-EA8AB97E6265}"/>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21964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7D749-FDF9-4F94-A421-8EABE30929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F264008-8BD8-4542-8DFA-D33857B3EE77}"/>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4" name="Footer Placeholder 3">
            <a:extLst>
              <a:ext uri="{FF2B5EF4-FFF2-40B4-BE49-F238E27FC236}">
                <a16:creationId xmlns="" xmlns:a16="http://schemas.microsoft.com/office/drawing/2014/main" id="{E8B89E25-02BB-4E6D-A193-F5D306FAB9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ED8C2355-36B6-4F9E-BA79-5CA5E9C4EC0B}"/>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302914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181EAFB-B6A5-4380-9C39-01D3761D34D0}"/>
              </a:ext>
            </a:extLst>
          </p:cNvPr>
          <p:cNvSpPr>
            <a:spLocks noGrp="1"/>
          </p:cNvSpPr>
          <p:nvPr>
            <p:ph type="dt" sz="half" idx="10"/>
          </p:nvPr>
        </p:nvSpPr>
        <p:spPr/>
        <p:txBody>
          <a:bodyPr/>
          <a:lstStyle/>
          <a:p>
            <a:fld id="{18D9E8F6-4D81-4B3A-BC45-BBA4A1C9BD0F}" type="datetimeFigureOut">
              <a:rPr lang="en-US" smtClean="0"/>
              <a:t>24/08/20</a:t>
            </a:fld>
            <a:endParaRPr lang="en-US" dirty="0"/>
          </a:p>
        </p:txBody>
      </p:sp>
      <p:sp>
        <p:nvSpPr>
          <p:cNvPr id="3" name="Footer Placeholder 2">
            <a:extLst>
              <a:ext uri="{FF2B5EF4-FFF2-40B4-BE49-F238E27FC236}">
                <a16:creationId xmlns="" xmlns:a16="http://schemas.microsoft.com/office/drawing/2014/main" id="{D7585C40-FDBA-43C0-90CF-DDBB124AF4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F17D6155-F780-4D68-868D-D48E5912A65B}"/>
              </a:ext>
            </a:extLst>
          </p:cNvPr>
          <p:cNvSpPr>
            <a:spLocks noGrp="1"/>
          </p:cNvSpPr>
          <p:nvPr>
            <p:ph type="sldNum" sz="quarter" idx="12"/>
          </p:nvPr>
        </p:nvSpPr>
        <p:spPr/>
        <p:txBody>
          <a:bodyPr/>
          <a:lstStyle/>
          <a:p>
            <a:fld id="{E505F7C3-4860-4DB0-A451-57EE24F2F70B}" type="slidenum">
              <a:rPr lang="en-US" smtClean="0"/>
              <a:t>‹Nr.›</a:t>
            </a:fld>
            <a:endParaRPr lang="en-US" dirty="0"/>
          </a:p>
        </p:txBody>
      </p:sp>
    </p:spTree>
    <p:extLst>
      <p:ext uri="{BB962C8B-B14F-4D97-AF65-F5344CB8AC3E}">
        <p14:creationId xmlns:p14="http://schemas.microsoft.com/office/powerpoint/2010/main" val="3609664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hyperlink" Target="http://www.presentationgo.com/" TargetMode="Externa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BF4E5A5-FAF5-42E9-A705-A2830C622C10}"/>
              </a:ext>
            </a:extLst>
          </p:cNvPr>
          <p:cNvSpPr>
            <a:spLocks noGrp="1"/>
          </p:cNvSpPr>
          <p:nvPr>
            <p:ph type="title"/>
          </p:nvPr>
        </p:nvSpPr>
        <p:spPr>
          <a:xfrm>
            <a:off x="838201" y="365127"/>
            <a:ext cx="10515600" cy="1325563"/>
          </a:xfrm>
          <a:prstGeom prst="rect">
            <a:avLst/>
          </a:prstGeom>
        </p:spPr>
        <p:txBody>
          <a:bodyPr vert="horz" lIns="91440" tIns="45720" rIns="365760" bIns="45720" rtlCol="0" anchor="b">
            <a:normAutofit/>
          </a:bodyPr>
          <a:lstStyle/>
          <a:p>
            <a:pPr lvl="0" algn="r"/>
            <a:r>
              <a:rPr lang="en-US"/>
              <a:t>Click to edit Master title style</a:t>
            </a:r>
          </a:p>
        </p:txBody>
      </p:sp>
      <p:sp>
        <p:nvSpPr>
          <p:cNvPr id="3" name="Text Placeholder 2">
            <a:extLst>
              <a:ext uri="{FF2B5EF4-FFF2-40B4-BE49-F238E27FC236}">
                <a16:creationId xmlns="" xmlns:a16="http://schemas.microsoft.com/office/drawing/2014/main" id="{78FE322A-EE1B-4EA9-BECD-220E5044DCED}"/>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2786965-5A0F-4C0C-9415-32EBA327B7C7}"/>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rgbClr val="259D56"/>
                </a:solidFill>
              </a:defRPr>
            </a:lvl1pPr>
          </a:lstStyle>
          <a:p>
            <a:fld id="{18D9E8F6-4D81-4B3A-BC45-BBA4A1C9BD0F}" type="datetimeFigureOut">
              <a:rPr lang="en-US" smtClean="0"/>
              <a:pPr/>
              <a:t>24/08/20</a:t>
            </a:fld>
            <a:endParaRPr lang="en-US" dirty="0"/>
          </a:p>
        </p:txBody>
      </p:sp>
      <p:sp>
        <p:nvSpPr>
          <p:cNvPr id="5" name="Footer Placeholder 4">
            <a:extLst>
              <a:ext uri="{FF2B5EF4-FFF2-40B4-BE49-F238E27FC236}">
                <a16:creationId xmlns="" xmlns:a16="http://schemas.microsoft.com/office/drawing/2014/main" id="{8FEC338F-E89C-43B8-B0CB-A1D888EA86D2}"/>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rgbClr val="259D56"/>
                </a:solidFill>
              </a:defRPr>
            </a:lvl1pPr>
          </a:lstStyle>
          <a:p>
            <a:endParaRPr lang="en-US" dirty="0"/>
          </a:p>
        </p:txBody>
      </p:sp>
      <p:sp>
        <p:nvSpPr>
          <p:cNvPr id="6" name="Slide Number Placeholder 5">
            <a:extLst>
              <a:ext uri="{FF2B5EF4-FFF2-40B4-BE49-F238E27FC236}">
                <a16:creationId xmlns="" xmlns:a16="http://schemas.microsoft.com/office/drawing/2014/main" id="{360A7CEF-ACB9-4347-8B7A-F5C824194E9D}"/>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rgbClr val="259D56"/>
                </a:solidFill>
              </a:defRPr>
            </a:lvl1pPr>
          </a:lstStyle>
          <a:p>
            <a:fld id="{E505F7C3-4860-4DB0-A451-57EE24F2F70B}" type="slidenum">
              <a:rPr lang="en-US" smtClean="0"/>
              <a:pPr/>
              <a:t>‹Nr.›</a:t>
            </a:fld>
            <a:endParaRPr lang="en-US" dirty="0"/>
          </a:p>
        </p:txBody>
      </p:sp>
      <p:sp>
        <p:nvSpPr>
          <p:cNvPr id="7" name="Rectangle 6">
            <a:extLst>
              <a:ext uri="{FF2B5EF4-FFF2-40B4-BE49-F238E27FC236}">
                <a16:creationId xmlns="" xmlns:a16="http://schemas.microsoft.com/office/drawing/2014/main" id="{CE60335A-67B4-43C9-975E-354313EAB164}"/>
              </a:ext>
            </a:extLst>
          </p:cNvPr>
          <p:cNvSpPr/>
          <p:nvPr userDrawn="1"/>
        </p:nvSpPr>
        <p:spPr>
          <a:xfrm>
            <a:off x="-88899" y="6959602"/>
            <a:ext cx="1525328" cy="256532"/>
          </a:xfrm>
          <a:prstGeom prst="rect">
            <a:avLst/>
          </a:prstGeom>
        </p:spPr>
        <p:txBody>
          <a:bodyPr wrap="none">
            <a:spAutoFit/>
          </a:bodyPr>
          <a:lstStyle/>
          <a:p>
            <a:r>
              <a:rPr lang="en-US" sz="1067" b="0" i="0" dirty="0">
                <a:solidFill>
                  <a:srgbClr val="555555"/>
                </a:solidFill>
                <a:effectLst/>
                <a:latin typeface="Open Sans" panose="020B0606030504020204" pitchFamily="34" charset="0"/>
              </a:rPr>
              <a:t>© </a:t>
            </a:r>
            <a:r>
              <a:rPr lang="en-US" sz="1067" b="0" i="0" u="none" strike="noStrike" dirty="0">
                <a:solidFill>
                  <a:srgbClr val="A5CD28"/>
                </a:solidFill>
                <a:effectLst/>
                <a:latin typeface="Open Sans" panose="020B0606030504020204" pitchFamily="34" charset="0"/>
                <a:hlinkClick r:id="rId15" tooltip="PresentationGo!"/>
              </a:rPr>
              <a:t>presentationgo.com</a:t>
            </a:r>
            <a:endParaRPr lang="en-US" sz="1067" dirty="0"/>
          </a:p>
        </p:txBody>
      </p:sp>
      <p:grpSp>
        <p:nvGrpSpPr>
          <p:cNvPr id="8" name="Group 7">
            <a:extLst>
              <a:ext uri="{FF2B5EF4-FFF2-40B4-BE49-F238E27FC236}">
                <a16:creationId xmlns="" xmlns:a16="http://schemas.microsoft.com/office/drawing/2014/main" id="{5B9598CF-92E8-45BD-884E-AFB827C1311E}"/>
              </a:ext>
            </a:extLst>
          </p:cNvPr>
          <p:cNvGrpSpPr/>
          <p:nvPr userDrawn="1"/>
        </p:nvGrpSpPr>
        <p:grpSpPr>
          <a:xfrm>
            <a:off x="-1654907" y="-16654"/>
            <a:ext cx="1556935" cy="612144"/>
            <a:chOff x="-2096383" y="21447"/>
            <a:chExt cx="1556935" cy="612144"/>
          </a:xfrm>
        </p:grpSpPr>
        <p:sp>
          <p:nvSpPr>
            <p:cNvPr id="9" name="TextBox 8">
              <a:extLst>
                <a:ext uri="{FF2B5EF4-FFF2-40B4-BE49-F238E27FC236}">
                  <a16:creationId xmlns="" xmlns:a16="http://schemas.microsoft.com/office/drawing/2014/main" id="{C3B3DA16-62CF-49AF-9B2D-01A786E29D65}"/>
                </a:ext>
              </a:extLst>
            </p:cNvPr>
            <p:cNvSpPr txBox="1"/>
            <p:nvPr userDrawn="1"/>
          </p:nvSpPr>
          <p:spPr>
            <a:xfrm>
              <a:off x="-2096383" y="21447"/>
              <a:ext cx="369951"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0" name="TextBox 9">
              <a:extLst>
                <a:ext uri="{FF2B5EF4-FFF2-40B4-BE49-F238E27FC236}">
                  <a16:creationId xmlns="" xmlns:a16="http://schemas.microsoft.com/office/drawing/2014/main" id="{6DD0F24F-F3D9-4255-8887-CDC22426826E}"/>
                </a:ext>
              </a:extLst>
            </p:cNvPr>
            <p:cNvSpPr txBox="1"/>
            <p:nvPr userDrawn="1"/>
          </p:nvSpPr>
          <p:spPr>
            <a:xfrm>
              <a:off x="-1002010" y="387370"/>
              <a:ext cx="462562"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1" name="Picture 10">
              <a:extLst>
                <a:ext uri="{FF2B5EF4-FFF2-40B4-BE49-F238E27FC236}">
                  <a16:creationId xmlns="" xmlns:a16="http://schemas.microsoft.com/office/drawing/2014/main" id="{150FB697-DEAA-42BC-86CE-F3D23992345D}"/>
                </a:ext>
              </a:extLst>
            </p:cNvPr>
            <p:cNvPicPr>
              <a:picLocks noChangeAspect="1"/>
            </p:cNvPicPr>
            <p:nvPr userDrawn="1"/>
          </p:nvPicPr>
          <p:blipFill>
            <a:blip r:embed="rId16"/>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247188317"/>
      </p:ext>
    </p:extLst>
  </p:cSld>
  <p:clrMap bg1="lt1" tx1="dk1" bg2="lt2" tx2="dk2" accent1="accent1" accent2="accent2" accent3="accent3" accent4="accent4" accent5="accent5" accent6="accent6" hlink="hlink" folHlink="folHlink"/>
  <p:sldLayoutIdLst>
    <p:sldLayoutId id="2147483771" r:id="rId1"/>
    <p:sldLayoutId id="2147483761" r:id="rId2"/>
    <p:sldLayoutId id="2147483772" r:id="rId3"/>
    <p:sldLayoutId id="2147483773"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txStyles>
    <p:titleStyle>
      <a:lvl1pPr algn="l" defTabSz="914400" rtl="0" eaLnBrk="1" latinLnBrk="0" hangingPunct="1">
        <a:lnSpc>
          <a:spcPct val="90000"/>
        </a:lnSpc>
        <a:spcBef>
          <a:spcPct val="0"/>
        </a:spcBef>
        <a:buNone/>
        <a:defRPr lang="en-US" sz="4800" b="1" kern="1200" cap="all" baseline="0" smtClean="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Your Date Here</a:t>
            </a:r>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Your Footer Here</a:t>
            </a: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‹Nr.›</a:t>
            </a:fld>
            <a:endParaRPr lang="en-US" dirty="0"/>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348050" y="2953920"/>
            <a:ext cx="8843947" cy="224831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CICLO JURISPRUDENCIA</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TRIBUTOS NACIONALES </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ESCUELA DE NEGOCIOS USAL – AGOSTO 2020</a:t>
            </a:r>
            <a:endParaRPr lang="en-US" sz="3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ubtitle 5"/>
          <p:cNvSpPr>
            <a:spLocks noGrp="1"/>
          </p:cNvSpPr>
          <p:nvPr>
            <p:ph type="subTitle" idx="1"/>
          </p:nvPr>
        </p:nvSpPr>
        <p:spPr/>
        <p:txBody>
          <a:bodyPr/>
          <a:lstStyle/>
          <a:p>
            <a:r>
              <a:rPr lang="en-US" dirty="0" smtClean="0"/>
              <a:t>MARIA EUGENIA BIANCHI</a:t>
            </a:r>
            <a:endParaRPr lang="en-US" dirty="0"/>
          </a:p>
        </p:txBody>
      </p:sp>
      <p:sp>
        <p:nvSpPr>
          <p:cNvPr id="9" name="Freeform: Shape 8">
            <a:extLst>
              <a:ext uri="{FF2B5EF4-FFF2-40B4-BE49-F238E27FC236}">
                <a16:creationId xmlns="" xmlns:a16="http://schemas.microsoft.com/office/drawing/2014/main" id="{2ECEEFAB-8007-4E30-80A1-6265CA3AF86A}"/>
              </a:ext>
            </a:extLst>
          </p:cNvPr>
          <p:cNvSpPr/>
          <p:nvPr/>
        </p:nvSpPr>
        <p:spPr>
          <a:xfrm>
            <a:off x="3" y="2802836"/>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Placeholder 6">
            <a:extLst>
              <a:ext uri="{FF2B5EF4-FFF2-40B4-BE49-F238E27FC236}">
                <a16:creationId xmlns="" xmlns:a16="http://schemas.microsoft.com/office/drawing/2014/main" id="{CB84CD2C-FA1E-468C-8543-0495A0EFA63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9278" b="19278"/>
          <a:stretch>
            <a:fillRect/>
          </a:stretch>
        </p:blipFill>
        <p:spPr>
          <a:xfrm>
            <a:off x="4" y="57732"/>
            <a:ext cx="12191994" cy="4159244"/>
          </a:xfrm>
        </p:spPr>
      </p:pic>
    </p:spTree>
    <p:extLst>
      <p:ext uri="{BB962C8B-B14F-4D97-AF65-F5344CB8AC3E}">
        <p14:creationId xmlns:p14="http://schemas.microsoft.com/office/powerpoint/2010/main" val="9259867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07866" y="2126437"/>
            <a:ext cx="11391065" cy="4272118"/>
          </a:xfrm>
        </p:spPr>
        <p:txBody>
          <a:bodyPr>
            <a:normAutofit fontScale="25000" lnSpcReduction="20000"/>
          </a:bodyPr>
          <a:lstStyle/>
          <a:p>
            <a:pPr marL="0" indent="0" algn="just">
              <a:buNone/>
            </a:pPr>
            <a:r>
              <a:rPr lang="es-ES" sz="5200" b="1" dirty="0" smtClean="0"/>
              <a:t>Hechos:</a:t>
            </a:r>
            <a:r>
              <a:rPr lang="es-ES" sz="5200" dirty="0" smtClean="0"/>
              <a:t> Una </a:t>
            </a:r>
            <a:r>
              <a:rPr lang="es-ES" sz="5200" dirty="0"/>
              <a:t>empresa dedicada a la elaboración de distintos tipos de asfalto se encontraba exenta del pago del impuesto a los combustibles por la compra de solventes utilizados como materia </a:t>
            </a:r>
            <a:r>
              <a:rPr lang="es-ES" sz="5200" dirty="0" smtClean="0"/>
              <a:t>prima en la elaboración de químicos y petroquímicos,</a:t>
            </a:r>
            <a:r>
              <a:rPr lang="es-ES" sz="5200" dirty="0"/>
              <a:t> conforme lo dispuesto por el art. 7 inc. c de la Ley 23.966. En el año 2000, a los fines de seguir gozando de la exención, solicitó su inscripción en el “Registro de operadores de productos gravados, exentos por destino”, lo cual fue denegado por AFIP. No obstante ello, la empresa recurrió judicialmente la Resolución, habiendo obtenido sentencia firme a su favor en el año 2009.</a:t>
            </a:r>
            <a:endParaRPr lang="es-AR" sz="5200" dirty="0"/>
          </a:p>
          <a:p>
            <a:pPr marL="0" indent="0" algn="just">
              <a:buNone/>
            </a:pPr>
            <a:r>
              <a:rPr lang="es-ES" sz="5200" dirty="0"/>
              <a:t>Ante esa situación</a:t>
            </a:r>
            <a:r>
              <a:rPr lang="es-ES" sz="5200" dirty="0" smtClean="0"/>
              <a:t>, en el año 2011</a:t>
            </a:r>
            <a:r>
              <a:rPr lang="es-ES" sz="5200" b="1" dirty="0"/>
              <a:t> la firma demandó al fisco la reparación del daño </a:t>
            </a:r>
            <a:r>
              <a:rPr lang="es-ES" sz="5200" b="1" dirty="0" smtClean="0"/>
              <a:t>causado por el accionar ilegítimo declarado en la sentencias judiciales. Sostuvo que la pérdida de la exención impidió el desarrollo de su actividad productiva, lo que condujo al cierre definitivo en el año 2002. </a:t>
            </a:r>
            <a:r>
              <a:rPr lang="es-ES" sz="5200" dirty="0"/>
              <a:t> Tanto el Juzgado como la Cámara ordenaron al fisco a indemnizar a la </a:t>
            </a:r>
            <a:r>
              <a:rPr lang="es-ES" sz="5200" dirty="0" smtClean="0"/>
              <a:t>empresa; sin embargo, mientras que en primera instancia se reconoció el “lucro cesante” entre 2002 y 2009; la Cámara solo reconoció una indemnización  por la “pérdida de chance”.</a:t>
            </a:r>
            <a:endParaRPr lang="es-AR" sz="5200" dirty="0"/>
          </a:p>
          <a:p>
            <a:pPr marL="0" indent="0" algn="just">
              <a:buNone/>
            </a:pPr>
            <a:r>
              <a:rPr lang="es-ES" sz="5200" dirty="0"/>
              <a:t>En tal sentido, se </a:t>
            </a:r>
            <a:r>
              <a:rPr lang="es-ES" sz="5200" b="1" dirty="0"/>
              <a:t>debatieron </a:t>
            </a:r>
            <a:r>
              <a:rPr lang="es-ES" sz="5200" b="1" dirty="0" smtClean="0"/>
              <a:t>cuatro </a:t>
            </a:r>
            <a:r>
              <a:rPr lang="es-ES" sz="5200" b="1" dirty="0"/>
              <a:t>cuestiones principales:</a:t>
            </a:r>
            <a:r>
              <a:rPr lang="es-ES" sz="5200" dirty="0"/>
              <a:t> la primera vinculada a la prescripción de la acción para demandar los daños, la segunda relativa a la acreditación </a:t>
            </a:r>
            <a:r>
              <a:rPr lang="es-ES" sz="5200" dirty="0" smtClean="0"/>
              <a:t>del nexo causal entre la actividad estatal y el daño; la tercera el rubro indemnizatorio y </a:t>
            </a:r>
            <a:r>
              <a:rPr lang="es-ES" sz="5200" dirty="0"/>
              <a:t>el monto de la </a:t>
            </a:r>
            <a:r>
              <a:rPr lang="es-ES" sz="5200" dirty="0" smtClean="0"/>
              <a:t>indemnización y la cuarta, el modo de computar los intereses.</a:t>
            </a:r>
          </a:p>
          <a:p>
            <a:pPr marL="0" indent="0" algn="just">
              <a:buNone/>
            </a:pPr>
            <a:r>
              <a:rPr lang="es-ES" sz="5200" b="1" dirty="0" smtClean="0"/>
              <a:t>Sentencia: </a:t>
            </a:r>
            <a:r>
              <a:rPr lang="es-ES" sz="5200" dirty="0" smtClean="0"/>
              <a:t>Respecto </a:t>
            </a:r>
            <a:r>
              <a:rPr lang="es-ES" sz="5200" dirty="0"/>
              <a:t>a la </a:t>
            </a:r>
            <a:r>
              <a:rPr lang="es-ES" sz="5200" b="1" dirty="0"/>
              <a:t>prescripción</a:t>
            </a:r>
            <a:r>
              <a:rPr lang="es-ES" sz="5200" dirty="0"/>
              <a:t>, el Fisco planteó que la acción debió ejercerse desde el acaecimiento del perjuicio; mientras que en primera y segunda instancia se sostuvo que el plazo aplicable era de dos años (art. 4037 Cód. Civil) a contar desde que la empresa tuvo la acción expedita a su favor, es decir, </a:t>
            </a:r>
            <a:r>
              <a:rPr lang="es-ES" sz="5200" dirty="0" smtClean="0"/>
              <a:t>desde la declaración judicial de ilegitimidad. </a:t>
            </a:r>
          </a:p>
          <a:p>
            <a:pPr marL="0" indent="0" algn="just">
              <a:buNone/>
            </a:pPr>
            <a:r>
              <a:rPr lang="es-ES" sz="5200" dirty="0" smtClean="0"/>
              <a:t>En </a:t>
            </a:r>
            <a:r>
              <a:rPr lang="es-ES" sz="5200" dirty="0"/>
              <a:t>cuanto a la </a:t>
            </a:r>
            <a:r>
              <a:rPr lang="es-ES" sz="5200" b="1" dirty="0"/>
              <a:t>responsabilidad </a:t>
            </a:r>
            <a:r>
              <a:rPr lang="es-ES" sz="5200" b="1" dirty="0" smtClean="0"/>
              <a:t>extra contractual </a:t>
            </a:r>
            <a:r>
              <a:rPr lang="es-ES" sz="5200" b="1" dirty="0"/>
              <a:t>del Estado,</a:t>
            </a:r>
            <a:r>
              <a:rPr lang="es-ES" sz="5200" dirty="0"/>
              <a:t> </a:t>
            </a:r>
            <a:r>
              <a:rPr lang="es-ES" sz="5200" dirty="0" smtClean="0"/>
              <a:t>se </a:t>
            </a:r>
            <a:r>
              <a:rPr lang="es-ES" sz="5200" dirty="0"/>
              <a:t>verificaron todos los requisitos necesarios para que proceda la acción indemnizatoria</a:t>
            </a:r>
            <a:r>
              <a:rPr lang="es-ES" sz="5200" dirty="0" smtClean="0"/>
              <a:t>:</a:t>
            </a:r>
            <a:r>
              <a:rPr lang="es-ES" sz="5200" dirty="0"/>
              <a:t> a) la producción de un daño o </a:t>
            </a:r>
            <a:r>
              <a:rPr lang="es-ES" sz="5200" dirty="0" smtClean="0"/>
              <a:t>perjuicio; b) la posibilidad de imputar jurídicamente ese daño a la persona estatal que lo causó; c) el nexo causal o relación de causalidad; d) la existencia de un factor de atribución.</a:t>
            </a:r>
          </a:p>
          <a:p>
            <a:pPr marL="0" indent="0" algn="just">
              <a:buNone/>
            </a:pPr>
            <a:r>
              <a:rPr lang="es-ES" sz="5200" dirty="0" smtClean="0"/>
              <a:t>El quantum se fijó en la pérdida de chance o probabilidad suficiente de la actora de obtener un beneficio económico que quedó frustrado por la culpa del responsable; no en el lucro cesante, porque la Alzada entendió que la determinación de la Ganancia futura se encontraba sujeta a numerosas variables independientes –licitación de obras viales de las empresas de las cuales la actora era proveedora, continuidad de ellas como clientes, fluctuaciones en la cotización de la moneda extranjera, etc.-</a:t>
            </a:r>
          </a:p>
          <a:p>
            <a:pPr marL="0" indent="0" algn="just">
              <a:buNone/>
            </a:pPr>
            <a:r>
              <a:rPr lang="es-ES" sz="5200" dirty="0" smtClean="0"/>
              <a:t>La doctrina del fallo coincide con el criterio de</a:t>
            </a:r>
            <a:r>
              <a:rPr lang="es-ES" sz="5200" dirty="0"/>
              <a:t> </a:t>
            </a:r>
            <a:r>
              <a:rPr lang="es-ES" sz="5200" b="1" dirty="0"/>
              <a:t>la Ley de Responsabilidad Estatal N° </a:t>
            </a:r>
            <a:r>
              <a:rPr lang="es-ES" sz="5200" b="1" dirty="0" smtClean="0"/>
              <a:t>26.944, con vigencia a partir del 16/08/2014. </a:t>
            </a:r>
            <a:r>
              <a:rPr lang="es-ES" sz="5200" dirty="0" smtClean="0"/>
              <a:t>El </a:t>
            </a:r>
            <a:r>
              <a:rPr lang="es-ES" sz="5200" dirty="0"/>
              <a:t>art. 7</a:t>
            </a:r>
            <a:r>
              <a:rPr lang="es-ES" sz="5200" dirty="0" smtClean="0"/>
              <a:t>° dispone </a:t>
            </a:r>
            <a:r>
              <a:rPr lang="es-ES" sz="5200" dirty="0"/>
              <a:t>que el plazo para demandar al Estado en los supuestos de responsabilidad extracontractual es de 3 años, computados a partir de la verificación del daño o desde que la acción de daños esté </a:t>
            </a:r>
            <a:r>
              <a:rPr lang="es-ES" sz="5200" dirty="0" smtClean="0"/>
              <a:t>expedita, </a:t>
            </a:r>
            <a:r>
              <a:rPr lang="es-ES" sz="5200" dirty="0"/>
              <a:t>disponiendo a continuación en el art. 8° que se podrá deducir la acción indemnizatoria juntamente con la de nulidad de los actos administrativos de alcance individual o general o la de inconstitucionalidad, o después de finalizado el proceso de anulación o de inconstitucionalidad que le sirve de fundamento.</a:t>
            </a:r>
            <a:endParaRPr lang="es-AR" sz="5200" dirty="0"/>
          </a:p>
          <a:p>
            <a:endParaRPr lang="es-ES" dirty="0"/>
          </a:p>
        </p:txBody>
      </p:sp>
      <p:sp>
        <p:nvSpPr>
          <p:cNvPr id="3" name="Título 2"/>
          <p:cNvSpPr>
            <a:spLocks noGrp="1"/>
          </p:cNvSpPr>
          <p:nvPr>
            <p:ph type="title"/>
          </p:nvPr>
        </p:nvSpPr>
        <p:spPr>
          <a:xfrm>
            <a:off x="838200" y="208398"/>
            <a:ext cx="11353801" cy="1325563"/>
          </a:xfrm>
        </p:spPr>
        <p:txBody>
          <a:bodyPr>
            <a:normAutofit fontScale="90000"/>
          </a:bodyPr>
          <a:lstStyle/>
          <a:p>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“ASFALTERA CORDOBESA S.A. c/ AFIP s/ DAÑOS Y PERJUICIOS”</a:t>
            </a:r>
            <a:r>
              <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smtClean="0">
                <a:ln w="1905"/>
                <a:effectLst>
                  <a:innerShdw blurRad="69850" dist="43180" dir="5400000">
                    <a:srgbClr val="000000">
                      <a:alpha val="65000"/>
                    </a:srgbClr>
                  </a:innerShdw>
                </a:effectLst>
              </a:rPr>
              <a:t>Cámara Federal de Córdoba, Sala A</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1800" cap="none" dirty="0" smtClean="0">
                <a:ln w="1905"/>
                <a:effectLst>
                  <a:innerShdw blurRad="69850" dist="43180" dir="5400000">
                    <a:srgbClr val="000000">
                      <a:alpha val="65000"/>
                    </a:srgbClr>
                  </a:innerShdw>
                </a:effectLst>
              </a:rPr>
              <a:t>29/05/2020</a:t>
            </a:r>
            <a:r>
              <a:rPr lang="en-US" cap="none" dirty="0" smtClean="0">
                <a:ln w="1905"/>
                <a:effectLst>
                  <a:innerShdw blurRad="69850" dist="43180" dir="5400000">
                    <a:srgbClr val="000000">
                      <a:alpha val="65000"/>
                    </a:srgbClr>
                  </a:innerShdw>
                </a:effectLst>
              </a:rPr>
              <a:t/>
            </a:r>
            <a:br>
              <a:rPr lang="en-US" cap="none" dirty="0" smtClean="0">
                <a:ln w="1905"/>
                <a:effectLst>
                  <a:innerShdw blurRad="69850" dist="43180" dir="5400000">
                    <a:srgbClr val="000000">
                      <a:alpha val="65000"/>
                    </a:srgbClr>
                  </a:innerShdw>
                </a:effectLst>
              </a:rPr>
            </a:br>
            <a:endParaRPr lang="es-ES" dirty="0"/>
          </a:p>
        </p:txBody>
      </p:sp>
      <p:sp>
        <p:nvSpPr>
          <p:cNvPr id="4" name="Subtítulo 3"/>
          <p:cNvSpPr>
            <a:spLocks noGrp="1"/>
          </p:cNvSpPr>
          <p:nvPr>
            <p:ph type="subTitle" idx="13"/>
          </p:nvPr>
        </p:nvSpPr>
        <p:spPr>
          <a:xfrm>
            <a:off x="4637242" y="1018600"/>
            <a:ext cx="7554754" cy="714499"/>
          </a:xfrm>
        </p:spPr>
        <p:txBody>
          <a:bodyPr>
            <a:normAutofit lnSpcReduction="10000"/>
          </a:bodyPr>
          <a:lstStyle/>
          <a:p>
            <a:r>
              <a:rPr lang="en-US" sz="1600" b="1" cap="none" dirty="0" smtClean="0">
                <a:ln w="1905"/>
                <a:solidFill>
                  <a:srgbClr val="000000"/>
                </a:solidFill>
                <a:effectLst>
                  <a:innerShdw blurRad="69850" dist="43180" dir="5400000">
                    <a:srgbClr val="000000">
                      <a:alpha val="65000"/>
                    </a:srgbClr>
                  </a:innerShdw>
                </a:effectLst>
              </a:rPr>
              <a:t>Procedencia de indemnización por responsabilidad extracontractual del Estado en un caso de ilegítimo rechazo de exención.  Plazo de prescripción para ejercer la acción. Pérdida de Chance. Intereses</a:t>
            </a:r>
            <a:r>
              <a:rPr lang="en-US" sz="1600" b="1" cap="none" dirty="0">
                <a:ln w="1905"/>
                <a:solidFill>
                  <a:srgbClr val="000000"/>
                </a:solidFill>
                <a:effectLst>
                  <a:innerShdw blurRad="69850" dist="43180" dir="5400000">
                    <a:srgbClr val="000000">
                      <a:alpha val="65000"/>
                    </a:srgbClr>
                  </a:innerShdw>
                </a:effectLst>
              </a:rPr>
              <a:t>.</a:t>
            </a:r>
          </a:p>
        </p:txBody>
      </p:sp>
    </p:spTree>
    <p:extLst>
      <p:ext uri="{BB962C8B-B14F-4D97-AF65-F5344CB8AC3E}">
        <p14:creationId xmlns:p14="http://schemas.microsoft.com/office/powerpoint/2010/main" val="37284800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92" y="2116815"/>
            <a:ext cx="10988209" cy="4483800"/>
          </a:xfrm>
        </p:spPr>
        <p:txBody>
          <a:bodyPr>
            <a:noAutofit/>
          </a:bodyPr>
          <a:lstStyle/>
          <a:p>
            <a:pPr marL="0" indent="0" algn="just">
              <a:buNone/>
            </a:pPr>
            <a:r>
              <a:rPr lang="en-US" sz="1300" b="1" dirty="0" smtClean="0"/>
              <a:t>Hechos: </a:t>
            </a:r>
            <a:r>
              <a:rPr lang="en-US" sz="1300" dirty="0" smtClean="0"/>
              <a:t>El artículo </a:t>
            </a:r>
            <a:r>
              <a:rPr lang="en-US" sz="1300" dirty="0"/>
              <a:t>93 de la Ley N° </a:t>
            </a:r>
            <a:r>
              <a:rPr lang="en-US" sz="1300" dirty="0" smtClean="0"/>
              <a:t>27.430, sancionada el 29/12/2017, estableció un régimen especial a fin de que las empresas de servicios públicos de transporte –cuyas tarifas se encuentran subsidiadas por el Estado Nacional- pudieran recuperar, en determinadas condiciones, el </a:t>
            </a:r>
            <a:r>
              <a:rPr lang="en-US" sz="1300" dirty="0"/>
              <a:t>saldo </a:t>
            </a:r>
            <a:r>
              <a:rPr lang="en-US" sz="1300" dirty="0" smtClean="0"/>
              <a:t>a favor técnico que se les produce al generar ingresos que no están alcanzados por el impuesto, contra los cuales no pueden habitualmente computar los créditos fiscales derivados de la adquisición de los insumos necesarios para desarrollar sus actividades.  </a:t>
            </a:r>
          </a:p>
          <a:p>
            <a:pPr marL="0" indent="0" algn="just">
              <a:buNone/>
            </a:pPr>
            <a:r>
              <a:rPr lang="en-US" sz="1300" dirty="0" smtClean="0"/>
              <a:t>El régimen opera con un límite máximo anual que establece el Ministerio de Hacienda de acuerdo a las condiciones generales en materia de ingresos presupuestarios. En el caso de los saldos acumulados con origen en créditos fiscales cuyo derecho a cómputo se hubiera generado</a:t>
            </a:r>
            <a:r>
              <a:rPr lang="en-US" sz="1300" dirty="0"/>
              <a:t> </a:t>
            </a:r>
            <a:r>
              <a:rPr lang="en-US" sz="1300" dirty="0" smtClean="0"/>
              <a:t>durante 2018, el límite de devolución para el sector transporte se fijó en $6.000.000.000 (Res. 101/2019).</a:t>
            </a:r>
            <a:endParaRPr lang="en-US" sz="1300" dirty="0"/>
          </a:p>
          <a:p>
            <a:pPr marL="0" indent="0" algn="just">
              <a:buNone/>
            </a:pPr>
            <a:r>
              <a:rPr lang="en-US" sz="1300" b="1" dirty="0" smtClean="0"/>
              <a:t>La AFIP tenía a su cargo reglamentar el </a:t>
            </a:r>
            <a:r>
              <a:rPr lang="en-US" sz="1300" b="1" i="1" dirty="0" smtClean="0"/>
              <a:t>plazo</a:t>
            </a:r>
            <a:r>
              <a:rPr lang="en-US" sz="1300" b="1" dirty="0" smtClean="0"/>
              <a:t>, la </a:t>
            </a:r>
            <a:r>
              <a:rPr lang="en-US" sz="1300" b="1" i="1" dirty="0" smtClean="0"/>
              <a:t>forma</a:t>
            </a:r>
            <a:r>
              <a:rPr lang="en-US" sz="1300" b="1" dirty="0" smtClean="0"/>
              <a:t> y la </a:t>
            </a:r>
            <a:r>
              <a:rPr lang="en-US" sz="1300" b="1" i="1" dirty="0" smtClean="0"/>
              <a:t>periodicidad</a:t>
            </a:r>
            <a:r>
              <a:rPr lang="en-US" sz="1300" b="1" dirty="0" smtClean="0"/>
              <a:t> de las solicitudes que debían presentar las empresas a efectos de obtener el beneficio; sin embargo omitió dictar la norma respectiva.</a:t>
            </a:r>
          </a:p>
          <a:p>
            <a:pPr marL="0" indent="0" algn="just">
              <a:buNone/>
            </a:pPr>
            <a:r>
              <a:rPr lang="en-US" sz="1300" dirty="0" smtClean="0"/>
              <a:t>En ausencia de reglamentación y aplicativo especial, las empresas solicitaron el recupero en “formato papel” y ante la inactividad de la Administración</a:t>
            </a:r>
            <a:r>
              <a:rPr lang="en-US" sz="1300" dirty="0"/>
              <a:t> </a:t>
            </a:r>
            <a:r>
              <a:rPr lang="en-US" sz="1300" dirty="0" smtClean="0"/>
              <a:t>en dar curso a las devoluciones, iniciaron una acción judicial y solicitaron una medida cautelar para que se ordenase a la AFIP que en el plazo de 15 días realizara la verificación y posterior acreditación en el sistema de cuentas tributarias de los créditos acumulados.</a:t>
            </a:r>
          </a:p>
          <a:p>
            <a:pPr marL="0" indent="0" algn="just">
              <a:buNone/>
            </a:pPr>
            <a:r>
              <a:rPr lang="en-US" sz="1300" dirty="0" smtClean="0"/>
              <a:t>La medida cautelar fue concedida. </a:t>
            </a:r>
          </a:p>
          <a:p>
            <a:pPr marL="0" indent="0" algn="just">
              <a:buNone/>
            </a:pPr>
            <a:r>
              <a:rPr lang="en-US" sz="1300" b="1" dirty="0" smtClean="0"/>
              <a:t>Sentencia: La falta de reglamentación convierte en dogmática a la ley dejándola vacía de contenido, porque el ejercicio del derecho reconocido no puede ser gozado ante la inactividad insistente por parte de la AFIP. Admitir la postura renunete del organismo, sería admitir que la AFIP posee mayores facultades que el propio legislador y bastaría una omisión deliberada y permanente para suspender el cumplimiento de una ley, lo que resulta arbitrario y contrario al principio de división de poderes establecido en la Constitución Nacional.</a:t>
            </a:r>
          </a:p>
          <a:p>
            <a:pPr marL="0" indent="0" algn="just">
              <a:buNone/>
            </a:pPr>
            <a:r>
              <a:rPr lang="en-US" sz="1300" b="1" dirty="0" smtClean="0"/>
              <a:t>A raíz de este fallo, la AFIP dictó la RG 4761/2020 con fecha 16/07/2020. </a:t>
            </a:r>
            <a:r>
              <a:rPr lang="en-US" sz="1300" b="1" dirty="0"/>
              <a:t>C</a:t>
            </a:r>
            <a:r>
              <a:rPr lang="en-US" sz="1300" b="1" dirty="0" smtClean="0"/>
              <a:t>abe presumir que la AFIP debió hacer efectivas las devoluciones del año 2018 y que la normativa reglamentaria se aplica para los créditos cuyo derecho a cómputo se hubiera generado en 2019 (la presentación es anual). Es un fallo sumamente relevante, porque en el escenario actual, existen demoras del Fisco en reglamentar beneficios de diversa índole. </a:t>
            </a:r>
            <a:endParaRPr lang="en-US" sz="1300" b="1" dirty="0"/>
          </a:p>
        </p:txBody>
      </p:sp>
      <p:sp>
        <p:nvSpPr>
          <p:cNvPr id="6" name="Slide Number Placeholder 5"/>
          <p:cNvSpPr>
            <a:spLocks noGrp="1"/>
          </p:cNvSpPr>
          <p:nvPr>
            <p:ph type="sldNum" sz="quarter" idx="12"/>
          </p:nvPr>
        </p:nvSpPr>
        <p:spPr/>
        <p:txBody>
          <a:bodyPr/>
          <a:lstStyle/>
          <a:p>
            <a:fld id="{0FA269BB-9CF1-436E-9ADF-E46804694E4E}" type="slidenum">
              <a:rPr lang="en-US" smtClean="0"/>
              <a:t>11</a:t>
            </a:fld>
            <a:endParaRPr lang="en-US" dirty="0"/>
          </a:p>
        </p:txBody>
      </p:sp>
      <p:sp>
        <p:nvSpPr>
          <p:cNvPr id="2" name="Title 1"/>
          <p:cNvSpPr>
            <a:spLocks noGrp="1"/>
          </p:cNvSpPr>
          <p:nvPr>
            <p:ph type="title"/>
          </p:nvPr>
        </p:nvSpPr>
        <p:spPr>
          <a:xfrm>
            <a:off x="837012" y="125085"/>
            <a:ext cx="11354988" cy="1216436"/>
          </a:xfrm>
        </p:spPr>
        <p:txBody>
          <a:bodyPr>
            <a:normAutofit fontScale="90000"/>
          </a:bodyPr>
          <a:lstStyle/>
          <a:p>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M.O.D.O. S.A. DE TRANSPORTE AUTOMOTOR y otros c/ Estado Nacional –Ministerio de Hacienda – AFIP s/ </a:t>
            </a:r>
            <a:b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Proceso de Conocimiento”</a:t>
            </a:r>
            <a:b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smtClean="0">
                <a:ln w="1905"/>
                <a:effectLst>
                  <a:innerShdw blurRad="69850" dist="43180" dir="5400000">
                    <a:srgbClr val="000000">
                      <a:alpha val="65000"/>
                    </a:srgbClr>
                  </a:innerShdw>
                </a:effectLst>
              </a:rPr>
              <a:t>Juzgado Nacional </a:t>
            </a:r>
            <a:r>
              <a:rPr lang="en-US" sz="1800" cap="none" dirty="0">
                <a:ln w="1905"/>
                <a:effectLst>
                  <a:innerShdw blurRad="69850" dist="43180" dir="5400000">
                    <a:srgbClr val="000000">
                      <a:alpha val="65000"/>
                    </a:srgbClr>
                  </a:innerShdw>
                </a:effectLst>
              </a:rPr>
              <a:t>de 1era Inst. Cont. Adm. Fed. Nº 6</a:t>
            </a:r>
            <a:br>
              <a:rPr lang="en-US" sz="1800" cap="none" dirty="0">
                <a:ln w="1905"/>
                <a:effectLst>
                  <a:innerShdw blurRad="69850" dist="43180" dir="5400000">
                    <a:srgbClr val="000000">
                      <a:alpha val="65000"/>
                    </a:srgbClr>
                  </a:innerShdw>
                </a:effectLst>
              </a:rPr>
            </a:br>
            <a:r>
              <a:rPr lang="en-US" sz="1800" cap="none" dirty="0">
                <a:ln w="1905"/>
                <a:effectLst>
                  <a:innerShdw blurRad="69850" dist="43180" dir="5400000">
                    <a:srgbClr val="000000">
                      <a:alpha val="65000"/>
                    </a:srgbClr>
                  </a:innerShdw>
                </a:effectLst>
              </a:rPr>
              <a:t>30/04/2020</a:t>
            </a:r>
            <a:br>
              <a:rPr lang="en-US" sz="1800" cap="none" dirty="0">
                <a:ln w="1905"/>
                <a:effectLst>
                  <a:innerShdw blurRad="69850" dist="43180" dir="5400000">
                    <a:srgbClr val="000000">
                      <a:alpha val="65000"/>
                    </a:srgbClr>
                  </a:innerShdw>
                </a:effectLst>
              </a:rPr>
            </a:br>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4858521" y="933324"/>
            <a:ext cx="7333476" cy="644666"/>
          </a:xfrm>
        </p:spPr>
        <p:txBody>
          <a:bodyPr>
            <a:normAutofit/>
          </a:bodyPr>
          <a:lstStyle/>
          <a:p>
            <a:pPr algn="l"/>
            <a:r>
              <a:rPr lang="en-US" sz="1600" b="1" cap="none" dirty="0" smtClean="0">
                <a:ln w="1905"/>
                <a:solidFill>
                  <a:srgbClr val="000000"/>
                </a:solidFill>
                <a:effectLst>
                  <a:innerShdw blurRad="69850" dist="43180" dir="5400000">
                    <a:srgbClr val="000000">
                      <a:alpha val="65000"/>
                    </a:srgbClr>
                  </a:innerShdw>
                </a:effectLst>
              </a:rPr>
              <a:t>Empresas prestadoras de servicio público de transporte de pasajeros. Devolución de Créditos Fiscales. Falta de reglamentación de la Ley 27.430. Medida cautelar. </a:t>
            </a:r>
            <a:endParaRPr lang="en-US"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774811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3801" y="2743201"/>
            <a:ext cx="4943474" cy="769441"/>
          </a:xfrm>
          <a:prstGeom prst="rect">
            <a:avLst/>
          </a:prstGeom>
          <a:noFill/>
        </p:spPr>
        <p:txBody>
          <a:bodyPr wrap="square" rtlCol="0">
            <a:spAutoFit/>
          </a:bodyPr>
          <a:lstStyle/>
          <a:p>
            <a:pPr algn="ctr"/>
            <a:r>
              <a:rPr lang="es-ES" sz="4400" dirty="0" smtClean="0"/>
              <a:t>MUCHAS GRACIAS</a:t>
            </a:r>
            <a:endParaRPr lang="es-ES" sz="4400" dirty="0"/>
          </a:p>
        </p:txBody>
      </p:sp>
    </p:spTree>
    <p:extLst>
      <p:ext uri="{BB962C8B-B14F-4D97-AF65-F5344CB8AC3E}">
        <p14:creationId xmlns:p14="http://schemas.microsoft.com/office/powerpoint/2010/main" val="9794475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382" y="1760805"/>
            <a:ext cx="11516137" cy="4656993"/>
          </a:xfrm>
        </p:spPr>
        <p:txBody>
          <a:bodyPr>
            <a:noAutofit/>
          </a:bodyPr>
          <a:lstStyle/>
          <a:p>
            <a:pPr marL="0" indent="0" algn="just">
              <a:buNone/>
            </a:pPr>
            <a:r>
              <a:rPr lang="en-US" sz="1300" b="1" dirty="0" smtClean="0"/>
              <a:t>Hechos: </a:t>
            </a:r>
            <a:r>
              <a:rPr lang="en-US" sz="1300" dirty="0" smtClean="0"/>
              <a:t>La Dirección Regional Mendoza impugnó las DDJJ presentadas por Copparoni S.A. en el IVA, por considerar apócrifas las facturas emitidas por algunos proveedores de la empresa, determinando de oficio el tributo a cargo del contribuyente. Estando impugnado el acto administrativo ante el Tribunal Fiscal de la Nación, el contribuyente se acogió a los beneficios de la Ley 26.860 y, tanto la Sala B del TFN (sentencia del 06/04/2016) como la Sala II de la Cámara Nacional Contencioso Administrativo Federal (sentencia del 16/02/2017), consideraron procedente el beneficio de liberación establecido en el artículo 9º de dicha norma para los sujetos que exteriorizaran una disponibilidad de dinero en efectivo en moneda extranjera. A juicio de ambos tribunales, tanto para el Impuesto a las Ganancias como para el IVA, en nada distingue la norma el hecho de ocultar una venta (ventas en negro) por la cual se obtuvo un ingreso que permaneció oculto hasta el momento de la exteriorización; del hecho de simular una compra (facturas apócfrifas), que plantea una erogación ficticia, en virtud de la cual los fondos, en realidad permanecieron ocultos en el patrimonio del contribuyente.</a:t>
            </a:r>
          </a:p>
          <a:p>
            <a:pPr marL="0" indent="0" algn="just">
              <a:buNone/>
            </a:pPr>
            <a:r>
              <a:rPr lang="en-US" sz="1300" dirty="0" smtClean="0"/>
              <a:t>El Fisco, disconforme, interpuso recurso extraordinario. A criterio de la AFIP la Ley 26.860 –al igual que la 26.476- solo admite la exteriorización en los casos en los cuales la operación permitió la obtención de un capital a partir de la verificiación del hecho gravado que no se declaró (ventas omitidas), lo cual, dada la mecánica de liquidación del IVA, únicamente puede verificarse en el débito fiscal. Como contracara, niega que los beneficios puedan extenterse para sanear un crédito fiscal falso –basado en facturas apócrifas impugnadas-, toda vez que no es posible obtener por esa vía un capital no declarado susceptible de exteriorización. </a:t>
            </a:r>
          </a:p>
          <a:p>
            <a:pPr marL="0" indent="0" algn="just">
              <a:buNone/>
            </a:pPr>
            <a:r>
              <a:rPr lang="en-US" sz="1300" b="1" dirty="0" smtClean="0"/>
              <a:t>Sentencia: </a:t>
            </a:r>
            <a:r>
              <a:rPr lang="en-US" sz="1300" dirty="0" smtClean="0"/>
              <a:t>La CSJN, con remisión al Dictamen de la PGN (19/09/2018), rechazó el REX y confirmó la sentencia, poniendo fin a una controversia de larga data, al admitir la validez del acogimiento de contribuyentes que utilizaron como medio comisivo de la evasión documentos apócrifos.</a:t>
            </a:r>
          </a:p>
          <a:p>
            <a:pPr marL="0" indent="0" algn="just">
              <a:buNone/>
            </a:pPr>
            <a:r>
              <a:rPr lang="en-US" sz="1300" dirty="0" smtClean="0"/>
              <a:t>La Procuración sostuvo: </a:t>
            </a:r>
            <a:r>
              <a:rPr lang="en-US" sz="1300" b="1" i="1" dirty="0" smtClean="0"/>
              <a:t>“…la ley exime al IVA que oportunamente se omitió declarar, sin distinguir si se origina en débitos o en créditos inexactos (…) no cabe presumir la inconsecuencia o falta de prevision del legislador, quien podría haber excluido de la liberación al crédito fiscal del IVA proveniente de facturas consideradas apócrifas, tal como lo reguló en otros regímenes (Ley 27.260) y, sin embargo, no lo hizo.”</a:t>
            </a:r>
          </a:p>
          <a:p>
            <a:pPr marL="0" indent="0" algn="just">
              <a:buNone/>
            </a:pPr>
            <a:r>
              <a:rPr lang="en-US" sz="1300" dirty="0" smtClean="0">
                <a:latin typeface="Calibri"/>
                <a:cs typeface="Calibri"/>
              </a:rPr>
              <a:t>El Fallo puso énfasis en el carácter no vinculante para el juzgador de las interpretaciones normativas que el Fisco brinda en la sección “ABC consultas”. Asimismo, fue contundente al señalar que el art. 9º previó que los sujetos que efectuasen la exteriorización no estaban obligados a informar, la fecha de compra de esas tenencias ni el origen de los fondos con los que fueron adquiridos. </a:t>
            </a:r>
          </a:p>
          <a:p>
            <a:pPr marL="0" indent="0" algn="just">
              <a:buNone/>
            </a:pPr>
            <a:r>
              <a:rPr lang="en-US" sz="1300" b="1" dirty="0" smtClean="0"/>
              <a:t>Jurisprudencia vinculada:</a:t>
            </a:r>
            <a:r>
              <a:rPr lang="en-US" sz="1300" dirty="0" smtClean="0"/>
              <a:t> “Betco S.A.”, Cámara Nacional Contencioso Administrativo Federal, Sala II, Expte. 54466/2014, sentencia del 27/08/2015 e “Incidente Nº1 Imputado F.R.H. s/Incidente de falta de acción Reg. Nº 7254” de la Cámara Federal de San Martin, Sala II, Secretaría Penal Nº4, sentencia del 28/03/2016.</a:t>
            </a:r>
            <a:endParaRPr lang="en-US" sz="1300" dirty="0">
              <a:solidFill>
                <a:srgbClr val="FF0000"/>
              </a:solidFill>
            </a:endParaRPr>
          </a:p>
        </p:txBody>
      </p:sp>
      <p:sp>
        <p:nvSpPr>
          <p:cNvPr id="6" name="Slide Number Placeholder 5"/>
          <p:cNvSpPr>
            <a:spLocks noGrp="1"/>
          </p:cNvSpPr>
          <p:nvPr>
            <p:ph type="sldNum" sz="quarter" idx="12"/>
          </p:nvPr>
        </p:nvSpPr>
        <p:spPr/>
        <p:txBody>
          <a:bodyPr/>
          <a:lstStyle/>
          <a:p>
            <a:fld id="{0FA269BB-9CF1-436E-9ADF-E46804694E4E}" type="slidenum">
              <a:rPr lang="en-US" smtClean="0"/>
              <a:t>2</a:t>
            </a:fld>
            <a:endParaRPr lang="en-US" dirty="0"/>
          </a:p>
        </p:txBody>
      </p:sp>
      <p:sp>
        <p:nvSpPr>
          <p:cNvPr id="2" name="Title 1"/>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“COPPARONI S.A. c/ DGI s/ Recurso Directo de Organismo Externo”</a:t>
            </a:r>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smtClean="0">
                <a:ln w="1905"/>
                <a:effectLst>
                  <a:innerShdw blurRad="69850" dist="43180" dir="5400000">
                    <a:srgbClr val="000000">
                      <a:alpha val="65000"/>
                    </a:srgbClr>
                  </a:innerShdw>
                </a:effectLst>
              </a:rPr>
              <a:t>Corte Suprema de Justicia de la Nación</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1800" cap="none" dirty="0" smtClean="0">
                <a:ln w="1905"/>
                <a:effectLst>
                  <a:innerShdw blurRad="69850" dist="43180" dir="5400000">
                    <a:srgbClr val="000000">
                      <a:alpha val="65000"/>
                    </a:srgbClr>
                  </a:innerShdw>
                </a:effectLst>
              </a:rPr>
              <a:t>02/07/2020</a:t>
            </a:r>
            <a:endParaRPr lang="en-US" sz="1800" dirty="0"/>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4776840" y="1073357"/>
            <a:ext cx="7316838" cy="712839"/>
          </a:xfrm>
        </p:spPr>
        <p:txBody>
          <a:bodyPr>
            <a:normAutofit lnSpcReduction="10000"/>
          </a:bodyPr>
          <a:lstStyle/>
          <a:p>
            <a:r>
              <a:rPr lang="en-US" sz="1600" b="1" cap="none" dirty="0" smtClean="0">
                <a:ln w="1905"/>
                <a:solidFill>
                  <a:srgbClr val="000000"/>
                </a:solidFill>
                <a:effectLst>
                  <a:innerShdw blurRad="69850" dist="43180" dir="5400000">
                    <a:srgbClr val="000000">
                      <a:alpha val="65000"/>
                    </a:srgbClr>
                  </a:innerShdw>
                </a:effectLst>
              </a:rPr>
              <a:t>Blanqueo Ley 26. 860. Efectos en relación al pago del IVA. Capital oculto originado en compras ficticias. Facturas apócrifas. Procedencia de la exteriorización de ajuste en débito y crédito fiscal. </a:t>
            </a:r>
            <a:endParaRPr lang="en-US" sz="1600" b="1" cap="none" dirty="0">
              <a:ln w="1905"/>
              <a:solidFill>
                <a:srgbClr val="000000"/>
              </a:solidFill>
              <a:effectLst>
                <a:innerShdw blurRad="69850" dist="43180" dir="5400000">
                  <a:srgbClr val="000000">
                    <a:alpha val="65000"/>
                  </a:srgbClr>
                </a:innerShdw>
              </a:effectLst>
            </a:endParaRPr>
          </a:p>
        </p:txBody>
      </p:sp>
      <p:sp>
        <p:nvSpPr>
          <p:cNvPr id="7" name="Rectángulo 6"/>
          <p:cNvSpPr/>
          <p:nvPr/>
        </p:nvSpPr>
        <p:spPr>
          <a:xfrm>
            <a:off x="0" y="1000676"/>
            <a:ext cx="2828525" cy="400110"/>
          </a:xfrm>
          <a:prstGeom prst="rect">
            <a:avLst/>
          </a:prstGeom>
        </p:spPr>
        <p:txBody>
          <a:bodyPr wrap="square">
            <a:spAutoFit/>
          </a:bodyPr>
          <a:lstStyle/>
          <a:p>
            <a:pPr algn="ctr"/>
            <a:r>
              <a:rPr lang="en-US" sz="1000" dirty="0">
                <a:solidFill>
                  <a:schemeClr val="bg1"/>
                </a:solidFill>
              </a:rPr>
              <a:t>Expositor: María Eugenia Bianchi</a:t>
            </a:r>
          </a:p>
          <a:p>
            <a:pPr algn="ctr"/>
            <a:r>
              <a:rPr lang="en-US" sz="1000" dirty="0">
                <a:solidFill>
                  <a:schemeClr val="bg1"/>
                </a:solidFill>
              </a:rPr>
              <a:t>bianchi@estudiobnc.com.ar</a:t>
            </a:r>
          </a:p>
        </p:txBody>
      </p:sp>
    </p:spTree>
    <p:extLst>
      <p:ext uri="{BB962C8B-B14F-4D97-AF65-F5344CB8AC3E}">
        <p14:creationId xmlns:p14="http://schemas.microsoft.com/office/powerpoint/2010/main" val="40261792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212" y="1741562"/>
            <a:ext cx="11468033" cy="4633019"/>
          </a:xfrm>
        </p:spPr>
        <p:txBody>
          <a:bodyPr>
            <a:noAutofit/>
          </a:bodyPr>
          <a:lstStyle/>
          <a:p>
            <a:pPr marL="0" indent="0" algn="just">
              <a:buNone/>
            </a:pPr>
            <a:r>
              <a:rPr lang="en-US" sz="1300" b="1" dirty="0" smtClean="0"/>
              <a:t>Hechos: </a:t>
            </a:r>
            <a:r>
              <a:rPr lang="es-AR" sz="1300" dirty="0" smtClean="0"/>
              <a:t> </a:t>
            </a:r>
            <a:r>
              <a:rPr lang="es-AR" sz="1300" dirty="0"/>
              <a:t>Indacor resultó </a:t>
            </a:r>
            <a:r>
              <a:rPr lang="es-AR" sz="1300" dirty="0" smtClean="0"/>
              <a:t>cesionaria de </a:t>
            </a:r>
            <a:r>
              <a:rPr lang="es-AR" sz="1300" dirty="0"/>
              <a:t>buena fe de bonos fiscales del Decreto 379/01 que a su tiempo había adquirido -por vía endoso y con intervención de agentes bursátiles- de la firma Comercial Salta </a:t>
            </a:r>
            <a:r>
              <a:rPr lang="es-AR" sz="1300" dirty="0" smtClean="0"/>
              <a:t>SRL. </a:t>
            </a:r>
            <a:r>
              <a:rPr lang="es-AR" sz="1300" dirty="0"/>
              <a:t>Una vez declarada la caducidad de tales bonos en los términos del art. 143 de la ley </a:t>
            </a:r>
            <a:r>
              <a:rPr lang="es-AR" sz="1300" dirty="0" smtClean="0"/>
              <a:t>11.683 –al detectarse que el cedente incumplió el régimen de promoción- y </a:t>
            </a:r>
            <a:r>
              <a:rPr lang="es-AR" sz="1300" dirty="0"/>
              <a:t>frente a los reclamos e intimaciones de pago por parte de AFIP por las obligaciones tributarias a cuya cancelación fueron imputados dichos cartulares, </a:t>
            </a:r>
            <a:r>
              <a:rPr lang="es-AR" sz="1300" dirty="0" smtClean="0"/>
              <a:t>Indacor </a:t>
            </a:r>
            <a:r>
              <a:rPr lang="es-AR" sz="1300" dirty="0"/>
              <a:t>promovió una acción de amparo contra el Fisco Nacional ante la Justicia Federal de Córdoba a los fines que se declarase la validez de los pagos de aquellas obligaciones tributarias y se convaliden los efectos cancelatorios de los bonos aplicados a esa finalidad.</a:t>
            </a:r>
          </a:p>
          <a:p>
            <a:pPr marL="0" indent="0" algn="just">
              <a:buNone/>
            </a:pPr>
            <a:r>
              <a:rPr lang="es-AR" sz="1300" dirty="0"/>
              <a:t>Tanto </a:t>
            </a:r>
            <a:r>
              <a:rPr lang="es-AR" sz="1300" dirty="0" smtClean="0"/>
              <a:t>el Juzgado Federal Nº 3 de </a:t>
            </a:r>
            <a:r>
              <a:rPr lang="es-AR" sz="1300" dirty="0" smtClean="0"/>
              <a:t>Primera </a:t>
            </a:r>
            <a:r>
              <a:rPr lang="es-AR" sz="1300" dirty="0"/>
              <a:t>Instancia </a:t>
            </a:r>
            <a:r>
              <a:rPr lang="es-AR" sz="1300" dirty="0" smtClean="0"/>
              <a:t>(26/11/2015) como </a:t>
            </a:r>
            <a:r>
              <a:rPr lang="es-AR" sz="1300" dirty="0" smtClean="0"/>
              <a:t>de la Sala A de la Cámara Federal de Apelaciones de </a:t>
            </a:r>
            <a:r>
              <a:rPr lang="es-AR" sz="1300" dirty="0" smtClean="0"/>
              <a:t>Córdoba (29/03/2017), acogieron </a:t>
            </a:r>
            <a:r>
              <a:rPr lang="es-AR" sz="1300" dirty="0"/>
              <a:t>favorablemente la postura de la empresa, confirmando </a:t>
            </a:r>
            <a:r>
              <a:rPr lang="es-AR" sz="1300" dirty="0" smtClean="0"/>
              <a:t>la </a:t>
            </a:r>
            <a:r>
              <a:rPr lang="es-AR" sz="1300" dirty="0"/>
              <a:t>plena validez y eficacia cancelatoria de los bonos fiscales, con </a:t>
            </a:r>
            <a:r>
              <a:rPr lang="es-AR" sz="1300" dirty="0" smtClean="0"/>
              <a:t>fundamento </a:t>
            </a:r>
            <a:r>
              <a:rPr lang="es-AR" sz="1300" dirty="0"/>
              <a:t>en las normas del derecho común que rigen las reglas de circulación de los títulos cartulares, su carácter de instrumento público y la presunción de legitimidad que los mismos gozan al ser emitidos por el propio Estado -previa verificación del cumplimiento de los requisitos y condiciones exigibles para su emisión- otorgándole al tercero adquirente de buena fe una protección reforzada, más aún ante la posterior aceptación de tales bonos sin objeción ni reserva por parte de la AFIP</a:t>
            </a:r>
            <a:r>
              <a:rPr lang="es-AR" sz="1300" dirty="0" smtClean="0"/>
              <a:t>.</a:t>
            </a:r>
            <a:endParaRPr lang="en-US" sz="1300" b="1" dirty="0" smtClean="0"/>
          </a:p>
          <a:p>
            <a:pPr marL="0" indent="0" algn="just">
              <a:buNone/>
            </a:pPr>
            <a:r>
              <a:rPr lang="en-US" sz="1300" b="1" dirty="0" smtClean="0"/>
              <a:t>Sentencia: La CSJN revocó la sentencia dictada por la Cámara Federal de Apelaciones de Córdoba. La Corte adhirió al dictamen de la PGN (12/06/18), quien aconsejó revocar la sentencia con fundamento en los artículos 12 de la Ley 19.549 y 29 de la Ley 11.683. A criterio del Tribunal, cuando se trata de una cesión de créditos fiscales y el cesionario los aplica al pago de sus deudas tributarias –en el caso, IVA y Ganancias-; la aptitud de pago de los bonos y su poder cancelatorio queda supeditada a la </a:t>
            </a:r>
            <a:r>
              <a:rPr lang="en-US" sz="1300" b="1" i="1" dirty="0" smtClean="0"/>
              <a:t>posterior</a:t>
            </a:r>
            <a:r>
              <a:rPr lang="en-US" sz="1300" b="1" dirty="0" smtClean="0"/>
              <a:t> verificación de la existencia y legitimidad del crédito transferido. </a:t>
            </a:r>
          </a:p>
          <a:p>
            <a:pPr marL="0" indent="0" algn="just">
              <a:buNone/>
            </a:pPr>
            <a:r>
              <a:rPr lang="es-AR" sz="1300" dirty="0"/>
              <a:t>E</a:t>
            </a:r>
            <a:r>
              <a:rPr lang="es-AR" sz="1300" dirty="0" smtClean="0"/>
              <a:t>l dictamen y la sentencia analizan superficialmente la problemática, limitándose </a:t>
            </a:r>
            <a:r>
              <a:rPr lang="es-AR" sz="1300" dirty="0"/>
              <a:t>a dirimir </a:t>
            </a:r>
            <a:r>
              <a:rPr lang="es-AR" sz="1300" dirty="0" smtClean="0"/>
              <a:t>la controversia como si se tratara de una </a:t>
            </a:r>
            <a:r>
              <a:rPr lang="es-AR" sz="1300" dirty="0"/>
              <a:t>simple y </a:t>
            </a:r>
            <a:r>
              <a:rPr lang="es-AR" sz="1300" dirty="0" smtClean="0"/>
              <a:t>sencilla cesión </a:t>
            </a:r>
            <a:r>
              <a:rPr lang="es-AR" sz="1300" dirty="0"/>
              <a:t>de un crédito tributario entre dos particulares regida por las disposiciones del art. 29 de la ley 11683, olvidando que la cuestión debatida en este caso resultaba muy diferente ya que comprendía una </a:t>
            </a:r>
            <a:r>
              <a:rPr lang="es-AR" sz="1300" dirty="0" smtClean="0"/>
              <a:t>problemática </a:t>
            </a:r>
            <a:r>
              <a:rPr lang="es-AR" sz="1300" dirty="0"/>
              <a:t>más compleja que involucraba la participación necesaria y activa del propio Estado Nacional</a:t>
            </a:r>
            <a:r>
              <a:rPr lang="es-AR" sz="1300" dirty="0" smtClean="0"/>
              <a:t>, que </a:t>
            </a:r>
            <a:r>
              <a:rPr lang="es-AR" sz="1300" dirty="0"/>
              <a:t>a través </a:t>
            </a:r>
            <a:r>
              <a:rPr lang="es-AR" sz="1300" dirty="0" smtClean="0"/>
              <a:t>de </a:t>
            </a:r>
            <a:r>
              <a:rPr lang="es-AR" sz="1300" b="1" dirty="0" smtClean="0"/>
              <a:t>la autoridad de aplicación Ministerio de Economía, Secretaria de Industria y de la propia AFIP-  tenían a su cargo la verificación </a:t>
            </a:r>
            <a:r>
              <a:rPr lang="es-AR" sz="1300" b="1" i="1" dirty="0" smtClean="0"/>
              <a:t>ex ante</a:t>
            </a:r>
            <a:r>
              <a:rPr lang="es-AR" sz="1300" b="1" dirty="0" smtClean="0"/>
              <a:t> proceso </a:t>
            </a:r>
            <a:r>
              <a:rPr lang="es-AR" sz="1300" b="1" dirty="0"/>
              <a:t>de emisión, gestión y contralor </a:t>
            </a:r>
            <a:r>
              <a:rPr lang="es-AR" sz="1300" b="1" dirty="0" smtClean="0"/>
              <a:t>de la emisión de los bonos. </a:t>
            </a:r>
            <a:r>
              <a:rPr lang="es-AR" sz="1300" dirty="0"/>
              <a:t>N</a:t>
            </a:r>
            <a:r>
              <a:rPr lang="es-AR" sz="1300" dirty="0" smtClean="0"/>
              <a:t>o se trata de la cesión de un simple crédito fiscal, sino de la cesión de un bono que fue emitido por el Estado a favor de las empresas con la intervención previa del Ministerio de Economía y de la propia AFIP. </a:t>
            </a:r>
            <a:r>
              <a:rPr lang="es-AR" sz="1300" dirty="0"/>
              <a:t>E</a:t>
            </a:r>
            <a:r>
              <a:rPr lang="es-AR" sz="1300" dirty="0" smtClean="0"/>
              <a:t>l adquirente de los títulos, no tenía duda de la existencia y legitimidad del crédito transferido al momento de la adquisición de los titulos que fueron emitidos por el propio Estado a favor de las empresas que luego los endosaron porque confió en que ambos organismos habían realizado los controles previos a la emisión. </a:t>
            </a:r>
            <a:r>
              <a:rPr lang="es-AR" sz="1300" b="1" dirty="0" smtClean="0"/>
              <a:t>En el Juzgado Federal Criminal y Correccional Nº1, a cargo de la Dra. Servini de Cubría se investiga la participación de funcionarios públicos en las maniobras de emisión de los titulos a favor de empresas fantasma.</a:t>
            </a:r>
            <a:endParaRPr lang="en-US" sz="1300" b="1" dirty="0" smtClean="0"/>
          </a:p>
          <a:p>
            <a:pPr marL="0" indent="0" algn="just">
              <a:buNone/>
            </a:pPr>
            <a:endParaRPr lang="en-US" sz="1300" b="1" dirty="0"/>
          </a:p>
        </p:txBody>
      </p:sp>
      <p:sp>
        <p:nvSpPr>
          <p:cNvPr id="6" name="Slide Number Placeholder 5"/>
          <p:cNvSpPr>
            <a:spLocks noGrp="1"/>
          </p:cNvSpPr>
          <p:nvPr>
            <p:ph type="sldNum" sz="quarter" idx="12"/>
          </p:nvPr>
        </p:nvSpPr>
        <p:spPr/>
        <p:txBody>
          <a:bodyPr/>
          <a:lstStyle/>
          <a:p>
            <a:fld id="{0FA269BB-9CF1-436E-9ADF-E46804694E4E}" type="slidenum">
              <a:rPr lang="en-US" smtClean="0"/>
              <a:t>3</a:t>
            </a:fld>
            <a:endParaRPr lang="en-US" dirty="0"/>
          </a:p>
        </p:txBody>
      </p:sp>
      <p:sp>
        <p:nvSpPr>
          <p:cNvPr id="2" name="Title 1"/>
          <p:cNvSpPr>
            <a:spLocks noGrp="1"/>
          </p:cNvSpPr>
          <p:nvPr>
            <p:ph type="title"/>
          </p:nvPr>
        </p:nvSpPr>
        <p:spPr>
          <a:xfrm>
            <a:off x="4358235" y="317524"/>
            <a:ext cx="7696667" cy="821939"/>
          </a:xfrm>
        </p:spPr>
        <p:txBody>
          <a:bodyPr>
            <a:normAutofit fontScale="90000"/>
          </a:bodyPr>
          <a:lstStyle/>
          <a:p>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“INDACOR S.A.</a:t>
            </a:r>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b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2000" cap="none" dirty="0" smtClean="0">
                <a:ln w="1905"/>
                <a:effectLst>
                  <a:innerShdw blurRad="69850" dist="43180" dir="5400000">
                    <a:srgbClr val="000000">
                      <a:alpha val="65000"/>
                    </a:srgbClr>
                  </a:innerShdw>
                </a:effectLst>
              </a:rPr>
              <a:t>Corte Suprema de Justicia de la Nación </a:t>
            </a:r>
            <a:r>
              <a:rPr lang="en-US" sz="2000" cap="none" dirty="0">
                <a:ln w="1905"/>
                <a:effectLst>
                  <a:innerShdw blurRad="69850" dist="43180" dir="5400000">
                    <a:srgbClr val="000000">
                      <a:alpha val="65000"/>
                    </a:srgbClr>
                  </a:innerShdw>
                </a:effectLst>
              </a:rPr>
              <a:t/>
            </a:r>
            <a:br>
              <a:rPr lang="en-US" sz="2000" cap="none" dirty="0">
                <a:ln w="1905"/>
                <a:effectLst>
                  <a:innerShdw blurRad="69850" dist="43180" dir="5400000">
                    <a:srgbClr val="000000">
                      <a:alpha val="65000"/>
                    </a:srgbClr>
                  </a:innerShdw>
                </a:effectLst>
              </a:rPr>
            </a:br>
            <a:r>
              <a:rPr lang="en-US" sz="2000" cap="none" dirty="0" smtClean="0">
                <a:ln w="1905"/>
                <a:effectLst>
                  <a:innerShdw blurRad="69850" dist="43180" dir="5400000">
                    <a:srgbClr val="000000">
                      <a:alpha val="65000"/>
                    </a:srgbClr>
                  </a:innerShdw>
                </a:effectLst>
              </a:rPr>
              <a:t>02/07/2020</a:t>
            </a:r>
            <a:r>
              <a:rPr lang="en-US" sz="2000" cap="none" dirty="0">
                <a:ln w="1905"/>
                <a:effectLst>
                  <a:innerShdw blurRad="69850" dist="43180" dir="5400000">
                    <a:srgbClr val="000000">
                      <a:alpha val="65000"/>
                    </a:srgbClr>
                  </a:innerShdw>
                </a:effectLst>
              </a:rPr>
              <a:t/>
            </a:r>
            <a:br>
              <a:rPr lang="en-US" sz="2000" cap="none" dirty="0">
                <a:ln w="1905"/>
                <a:effectLst>
                  <a:innerShdw blurRad="69850" dist="43180" dir="5400000">
                    <a:srgbClr val="000000">
                      <a:alpha val="65000"/>
                    </a:srgbClr>
                  </a:innerShdw>
                </a:effectLst>
              </a:rPr>
            </a:b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4858521" y="933324"/>
            <a:ext cx="7333476" cy="644666"/>
          </a:xfrm>
        </p:spPr>
        <p:txBody>
          <a:bodyPr>
            <a:normAutofit/>
          </a:bodyPr>
          <a:lstStyle/>
          <a:p>
            <a:pPr algn="l"/>
            <a:r>
              <a:rPr lang="en-US" sz="1600" b="1" cap="none" dirty="0" smtClean="0">
                <a:ln w="1905"/>
                <a:solidFill>
                  <a:srgbClr val="000000"/>
                </a:solidFill>
                <a:effectLst>
                  <a:innerShdw blurRad="69850" dist="43180" dir="5400000">
                    <a:srgbClr val="000000">
                      <a:alpha val="65000"/>
                    </a:srgbClr>
                  </a:innerShdw>
                </a:effectLst>
              </a:rPr>
              <a:t>Bonos de crédito fiscal. Cancelación de deudas IG e IVA. Inexistencia </a:t>
            </a:r>
            <a:r>
              <a:rPr lang="en-US" sz="1600" b="1" cap="none" dirty="0">
                <a:ln w="1905"/>
                <a:solidFill>
                  <a:srgbClr val="000000"/>
                </a:solidFill>
                <a:effectLst>
                  <a:innerShdw blurRad="69850" dist="43180" dir="5400000">
                    <a:srgbClr val="000000">
                      <a:alpha val="65000"/>
                    </a:srgbClr>
                  </a:innerShdw>
                </a:effectLst>
              </a:rPr>
              <a:t>e</a:t>
            </a:r>
            <a:r>
              <a:rPr lang="en-US" sz="1600" b="1" cap="none" dirty="0" smtClean="0">
                <a:ln w="1905"/>
                <a:solidFill>
                  <a:srgbClr val="000000"/>
                </a:solidFill>
                <a:effectLst>
                  <a:innerShdw blurRad="69850" dist="43180" dir="5400000">
                    <a:srgbClr val="000000">
                      <a:alpha val="65000"/>
                    </a:srgbClr>
                  </a:innerShdw>
                </a:effectLst>
              </a:rPr>
              <a:t> ilegitimidad del crédito. </a:t>
            </a:r>
            <a:endParaRPr lang="en-US"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97526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96493" y="1722318"/>
            <a:ext cx="11015852" cy="4964894"/>
          </a:xfrm>
        </p:spPr>
        <p:txBody>
          <a:bodyPr>
            <a:noAutofit/>
          </a:bodyPr>
          <a:lstStyle/>
          <a:p>
            <a:pPr marL="0" indent="0" algn="just">
              <a:spcBef>
                <a:spcPts val="0"/>
              </a:spcBef>
              <a:buNone/>
            </a:pPr>
            <a:r>
              <a:rPr lang="es-AR" sz="1300" b="1" dirty="0" smtClean="0"/>
              <a:t>Hechos: </a:t>
            </a:r>
            <a:r>
              <a:rPr lang="es-AR" sz="1300" dirty="0" smtClean="0"/>
              <a:t>La </a:t>
            </a:r>
            <a:r>
              <a:rPr lang="es-AR" sz="1300" dirty="0"/>
              <a:t>Cámara </a:t>
            </a:r>
            <a:r>
              <a:rPr lang="es-AR" sz="1300" dirty="0" smtClean="0"/>
              <a:t>Federal de </a:t>
            </a:r>
            <a:r>
              <a:rPr lang="es-AR" sz="1300" dirty="0" smtClean="0"/>
              <a:t>Tucumán (21/11/2017), </a:t>
            </a:r>
            <a:r>
              <a:rPr lang="es-AR" sz="1300" dirty="0"/>
              <a:t>en </a:t>
            </a:r>
            <a:r>
              <a:rPr lang="es-AR" sz="1300" dirty="0" smtClean="0"/>
              <a:t>coincidencia con el Juezgado Federal Nº1 de Tucum</a:t>
            </a:r>
            <a:r>
              <a:rPr lang="es-AR" sz="1300" dirty="0" smtClean="0"/>
              <a:t>án (15/04/2016)</a:t>
            </a:r>
            <a:r>
              <a:rPr lang="es-AR" sz="1300" dirty="0" smtClean="0"/>
              <a:t>, hicieron </a:t>
            </a:r>
            <a:r>
              <a:rPr lang="es-AR" sz="1300" dirty="0" smtClean="0"/>
              <a:t>lugar a la demanda y </a:t>
            </a:r>
            <a:r>
              <a:rPr lang="es-AR" sz="1300" dirty="0" smtClean="0"/>
              <a:t>declararon </a:t>
            </a:r>
            <a:r>
              <a:rPr lang="es-AR" sz="1300" dirty="0"/>
              <a:t>la inconstitucionalidad del artículo 39 de la ley </a:t>
            </a:r>
            <a:r>
              <a:rPr lang="es-AR" sz="1300" dirty="0" smtClean="0"/>
              <a:t>24.073, permitiendo al </a:t>
            </a:r>
            <a:r>
              <a:rPr lang="es-AR" sz="1300" dirty="0"/>
              <a:t>contribuyente aplicar el mecanismo de ajuste por inflación en su declaración jurada del impuesto a las ganancias correspondiente al período fiscal 2002</a:t>
            </a:r>
            <a:r>
              <a:rPr lang="es-AR" sz="1300" dirty="0" smtClean="0"/>
              <a:t>.</a:t>
            </a:r>
            <a:r>
              <a:rPr lang="es-AR" sz="1300" dirty="0"/>
              <a:t> </a:t>
            </a:r>
            <a:r>
              <a:rPr lang="es-AR" sz="1300" dirty="0" smtClean="0"/>
              <a:t>La C</a:t>
            </a:r>
            <a:r>
              <a:rPr lang="es-AR" sz="1300" dirty="0" smtClean="0"/>
              <a:t>ámara </a:t>
            </a:r>
            <a:r>
              <a:rPr lang="es-AR" sz="1300" dirty="0" smtClean="0"/>
              <a:t>sostuvo </a:t>
            </a:r>
            <a:r>
              <a:rPr lang="es-AR" sz="1300" dirty="0"/>
              <a:t>que de la prueba pericial contable surgía que la aplicación del ajuste implicaba que, en vez de obtener un quebranto de </a:t>
            </a:r>
            <a:r>
              <a:rPr lang="es-AR" sz="1300" dirty="0" smtClean="0"/>
              <a:t>$27.501,05 </a:t>
            </a:r>
            <a:r>
              <a:rPr lang="es-AR" sz="1300" dirty="0"/>
              <a:t>pesos, el contribuyente pasaba a tener uno mayor, de </a:t>
            </a:r>
            <a:r>
              <a:rPr lang="es-AR" sz="1300" dirty="0" smtClean="0"/>
              <a:t>$1.754.934,70 </a:t>
            </a:r>
            <a:r>
              <a:rPr lang="es-AR" sz="1300" dirty="0"/>
              <a:t>pesos</a:t>
            </a:r>
            <a:r>
              <a:rPr lang="es-AR" sz="1300" dirty="0" smtClean="0"/>
              <a:t>. Agregó que de no aplicarse el método correctivo, la alícuota del tributo a ingresar resultaba superior al 35% excediendo los límites razonables de imposición (confiscatoriedad). </a:t>
            </a:r>
            <a:r>
              <a:rPr lang="es-AR" sz="1300" dirty="0"/>
              <a:t/>
            </a:r>
            <a:br>
              <a:rPr lang="es-AR" sz="1300" dirty="0"/>
            </a:br>
            <a:endParaRPr lang="es-AR" sz="1300" dirty="0" smtClean="0"/>
          </a:p>
          <a:p>
            <a:pPr marL="0" indent="0" algn="just">
              <a:spcBef>
                <a:spcPts val="0"/>
              </a:spcBef>
              <a:buNone/>
            </a:pPr>
            <a:r>
              <a:rPr lang="es-AR" sz="1300" b="1" dirty="0" smtClean="0"/>
              <a:t>Sentencia: </a:t>
            </a:r>
            <a:r>
              <a:rPr lang="es-AR" sz="1300" dirty="0" smtClean="0"/>
              <a:t>La Corte hizo lugar al recurso extraordinario interpuesto por la AFIP y revocó la sentencia. Reiteró la doctrina según la cual la aplicación del mecanismo de ajuste por inflación –en los períodos fiscales anteriores a la vigencia </a:t>
            </a:r>
            <a:r>
              <a:rPr lang="es-ES" sz="1300" dirty="0" smtClean="0"/>
              <a:t>de la Ley 27.430 - solo resulta admisible para evitar un supuesto de “confiscatoriedad” (doctrina del precedente “Candy”); lo que impide utilizar el método para el reconocimiento de un quebranto que pueda ser utilizado por el contribuyente en períodos posteriores, ello por la sencilla razón de que, en tal supuesto “no hay tributo a pagar que pueda ser cotejado con el capital o la renta gravados”.</a:t>
            </a:r>
            <a:endParaRPr lang="es-AR" sz="1300" dirty="0"/>
          </a:p>
          <a:p>
            <a:pPr marL="0" indent="0" algn="just">
              <a:spcBef>
                <a:spcPts val="0"/>
              </a:spcBef>
              <a:buNone/>
            </a:pPr>
            <a:endParaRPr lang="es-AR" sz="1300" dirty="0" smtClean="0"/>
          </a:p>
          <a:p>
            <a:pPr marL="0" indent="0" algn="just">
              <a:spcBef>
                <a:spcPts val="0"/>
              </a:spcBef>
              <a:buNone/>
            </a:pPr>
            <a:r>
              <a:rPr lang="es-AR" sz="1300" dirty="0" smtClean="0"/>
              <a:t>A </a:t>
            </a:r>
            <a:r>
              <a:rPr lang="es-AR" sz="1300" dirty="0" smtClean="0"/>
              <a:t>resultas de esta doctrina –que se mantiene en el caso “Feler”- está </a:t>
            </a:r>
            <a:r>
              <a:rPr lang="es-AR" sz="1300" i="1" dirty="0" smtClean="0"/>
              <a:t>distorsionado</a:t>
            </a:r>
            <a:r>
              <a:rPr lang="es-AR" sz="1300" dirty="0" smtClean="0"/>
              <a:t> el método de traslado de quebrantos para determinar el gravamen en los períodos subsiguientes. La</a:t>
            </a:r>
            <a:r>
              <a:rPr lang="es-ES" sz="1300" dirty="0" smtClean="0"/>
              <a:t> </a:t>
            </a:r>
            <a:r>
              <a:rPr lang="es-ES" sz="1300" dirty="0"/>
              <a:t>Corte </a:t>
            </a:r>
            <a:r>
              <a:rPr lang="es-ES" sz="1300" dirty="0" smtClean="0"/>
              <a:t>admite que </a:t>
            </a:r>
            <a:r>
              <a:rPr lang="es-ES" sz="1300" dirty="0"/>
              <a:t>el </a:t>
            </a:r>
            <a:r>
              <a:rPr lang="es-ES" sz="1300" dirty="0" smtClean="0"/>
              <a:t>Congreso, en ejercicio de sus facultades </a:t>
            </a:r>
            <a:r>
              <a:rPr lang="es-ES" sz="1300" dirty="0"/>
              <a:t>de política económica y tributarias, </a:t>
            </a:r>
            <a:r>
              <a:rPr lang="es-ES" sz="1300" dirty="0" smtClean="0"/>
              <a:t>restrinja por esta vía (omisión de legislar para reestablecer la vigencia), el </a:t>
            </a:r>
            <a:r>
              <a:rPr lang="es-ES" sz="1300" dirty="0"/>
              <a:t>mecanismo general de compensación de quebrantos con ganancias –previsto en el artículo 19 de la Ley del Tributo-; prohibiendo esa compensación en los casos en los cuales el quebranto </a:t>
            </a:r>
            <a:r>
              <a:rPr lang="es-ES" sz="1300" dirty="0" smtClean="0"/>
              <a:t>“nace" </a:t>
            </a:r>
            <a:r>
              <a:rPr lang="es-ES" sz="1300" dirty="0"/>
              <a:t>de aplicar el mecanismo de ajuste por inflación</a:t>
            </a:r>
            <a:r>
              <a:rPr lang="es-ES" sz="1300" dirty="0" smtClean="0"/>
              <a:t>. Bajo el régimen actual subsiste la problemática en aquéllos casos en los cuales no puede aplicarse el AxI por no superarse el índice. Asimismo, se suma la problemática de la no actualización del quebranto. </a:t>
            </a:r>
          </a:p>
          <a:p>
            <a:pPr marL="0" indent="0" algn="just">
              <a:spcBef>
                <a:spcPts val="0"/>
              </a:spcBef>
              <a:buNone/>
            </a:pPr>
            <a:endParaRPr lang="es-ES" sz="1300" dirty="0" smtClean="0"/>
          </a:p>
          <a:p>
            <a:pPr marL="0" indent="0" algn="just">
              <a:spcBef>
                <a:spcPts val="0"/>
              </a:spcBef>
              <a:buNone/>
            </a:pPr>
            <a:r>
              <a:rPr lang="es-AR" sz="1300" b="1" dirty="0" smtClean="0"/>
              <a:t>Jurisprudencia vinculada: </a:t>
            </a:r>
            <a:r>
              <a:rPr lang="es-AR" sz="1300" dirty="0" smtClean="0"/>
              <a:t>La </a:t>
            </a:r>
            <a:r>
              <a:rPr lang="es-AR" sz="1300" dirty="0"/>
              <a:t>Corte ha sido inflexible al señalar que en tales supuestos no hay confiscatoriedad, porque cuando el resultado es pérdida, no hay tributo a pagar que pueda ser cotejado con el capital o la renta gravados (confr. en tal sentido la doctrina que surge de las causas "Estancias Argentinas El Hornero S.A.” (Fallos: 335: 1923); "M. Royo SACIIFyFU (Fallos: 339:897); CSJ 612/2013 (49-A) /CS1 "Alubia S.A. c/ AFIP - Dirección General Impositiva s/ repetición”, fallada el 4 de noviembre de 2014; CSJ 885/2014 (50- C) /CS1 "Consolidar Administradora de Riesgo de Trabajo ART S.A. c/ EN - AFIP - DGI - resol. LGCN 140/08 s/ dirección general impositiva, fallada el 11 de agosto de 2015; FMP 21D57815/ 2003/CS1 "Fava Hnos. S.A. c/ AFIP-DGI s/ inconstitucionalidad, sentencia del 4 de agosto de 2016; FMP 21057780/2003/CS1 "Favacard S.A. c/ AFIP - DGI s/ inconstitucionalidad", fallada el 15 de noviembre de 2016, CSJ 99/2014 (50-N) /CS1 "Natufarma S.A. c/ AFIP - DGI s/ demanda. contenciosa", sentencia del 24 de febrero de 2015  y; “Orbis Mertig San Luis SA c/ EN - AFIP - DGI p/ ordinario”, sentencia del 29 de mayo de 2018 (Fallos 341:581</a:t>
            </a:r>
            <a:r>
              <a:rPr lang="es-AR" sz="1300" dirty="0" smtClean="0"/>
              <a:t>); entre otros precedentes.</a:t>
            </a:r>
            <a:endParaRPr lang="es-AR" sz="1300" dirty="0"/>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“FELER, EDUARDO JORGE c/ Estado Nacional y otro s/ Acción mere declarativa de inconstitucionalidad”</a:t>
            </a:r>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a:ln w="1905"/>
                <a:effectLst>
                  <a:innerShdw blurRad="69850" dist="43180" dir="5400000">
                    <a:srgbClr val="000000">
                      <a:alpha val="65000"/>
                    </a:srgbClr>
                  </a:innerShdw>
                </a:effectLst>
              </a:rPr>
              <a:t>Corte Suprema de Justicia de la Nación</a:t>
            </a:r>
            <a:br>
              <a:rPr lang="en-US" sz="1800" cap="none" dirty="0">
                <a:ln w="1905"/>
                <a:effectLst>
                  <a:innerShdw blurRad="69850" dist="43180" dir="5400000">
                    <a:srgbClr val="000000">
                      <a:alpha val="65000"/>
                    </a:srgbClr>
                  </a:innerShdw>
                </a:effectLst>
              </a:rPr>
            </a:br>
            <a:r>
              <a:rPr lang="en-US" sz="1800" cap="none" dirty="0" smtClean="0">
                <a:ln w="1905"/>
                <a:effectLst>
                  <a:innerShdw blurRad="69850" dist="43180" dir="5400000">
                    <a:srgbClr val="000000">
                      <a:alpha val="65000"/>
                    </a:srgbClr>
                  </a:innerShdw>
                </a:effectLst>
              </a:rPr>
              <a:t>06/08/</a:t>
            </a:r>
            <a:r>
              <a:rPr lang="en-US" sz="1800" cap="none" dirty="0">
                <a:ln w="1905"/>
                <a:effectLst>
                  <a:innerShdw blurRad="69850" dist="43180" dir="5400000">
                    <a:srgbClr val="000000">
                      <a:alpha val="65000"/>
                    </a:srgbClr>
                  </a:innerShdw>
                </a:effectLst>
              </a:rPr>
              <a:t>2020</a:t>
            </a:r>
            <a:endParaRPr lang="es-ES" sz="1800" dirty="0"/>
          </a:p>
        </p:txBody>
      </p:sp>
      <p:sp>
        <p:nvSpPr>
          <p:cNvPr id="4" name="Subtítulo 3"/>
          <p:cNvSpPr>
            <a:spLocks noGrp="1"/>
          </p:cNvSpPr>
          <p:nvPr>
            <p:ph type="subTitle" idx="13"/>
          </p:nvPr>
        </p:nvSpPr>
        <p:spPr>
          <a:xfrm>
            <a:off x="3048000" y="1105197"/>
            <a:ext cx="9144000" cy="714499"/>
          </a:xfrm>
        </p:spPr>
        <p:txBody>
          <a:bodyPr>
            <a:normAutofit/>
          </a:bodyPr>
          <a:lstStyle/>
          <a:p>
            <a:r>
              <a:rPr lang="en-US" sz="2000" b="1" cap="none" dirty="0" smtClean="0">
                <a:ln w="1905"/>
                <a:solidFill>
                  <a:srgbClr val="000000"/>
                </a:solidFill>
                <a:effectLst>
                  <a:innerShdw blurRad="69850" dist="43180" dir="5400000">
                    <a:srgbClr val="000000">
                      <a:alpha val="65000"/>
                    </a:srgbClr>
                  </a:innerShdw>
                </a:effectLst>
              </a:rPr>
              <a:t>Impuesto a las Ganancias. Ajuste por inflación. Quebrantos. </a:t>
            </a:r>
            <a:endParaRPr lang="es-ES" sz="2000" dirty="0"/>
          </a:p>
        </p:txBody>
      </p:sp>
      <p:sp>
        <p:nvSpPr>
          <p:cNvPr id="8" name="CuadroTexto 7"/>
          <p:cNvSpPr txBox="1"/>
          <p:nvPr/>
        </p:nvSpPr>
        <p:spPr>
          <a:xfrm>
            <a:off x="282482" y="925813"/>
            <a:ext cx="1892052" cy="400110"/>
          </a:xfrm>
          <a:prstGeom prst="rect">
            <a:avLst/>
          </a:prstGeom>
          <a:noFill/>
        </p:spPr>
        <p:txBody>
          <a:bodyPr wrap="none" rtlCol="0">
            <a:spAutoFit/>
          </a:bodyPr>
          <a:lstStyle/>
          <a:p>
            <a:pPr algn="ctr"/>
            <a:r>
              <a:rPr lang="en-US" sz="1000" dirty="0">
                <a:solidFill>
                  <a:srgbClr val="FFFFFF"/>
                </a:solidFill>
              </a:rPr>
              <a:t>Expositor: María Eugenia Bianchi</a:t>
            </a:r>
          </a:p>
          <a:p>
            <a:pPr algn="ctr"/>
            <a:r>
              <a:rPr lang="es-ES" sz="1000" dirty="0" smtClean="0">
                <a:solidFill>
                  <a:srgbClr val="FFFFFF"/>
                </a:solidFill>
              </a:rPr>
              <a:t>bianchi@estudiobnc.com.ar</a:t>
            </a:r>
            <a:endParaRPr lang="es-ES" sz="1000" dirty="0">
              <a:solidFill>
                <a:srgbClr val="FFFFFF"/>
              </a:solidFill>
            </a:endParaRPr>
          </a:p>
        </p:txBody>
      </p:sp>
    </p:spTree>
    <p:extLst>
      <p:ext uri="{BB962C8B-B14F-4D97-AF65-F5344CB8AC3E}">
        <p14:creationId xmlns:p14="http://schemas.microsoft.com/office/powerpoint/2010/main" val="25704636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88624" y="1731939"/>
            <a:ext cx="11544999" cy="4993759"/>
          </a:xfrm>
        </p:spPr>
        <p:txBody>
          <a:bodyPr>
            <a:noAutofit/>
          </a:bodyPr>
          <a:lstStyle/>
          <a:p>
            <a:pPr marL="0" indent="0" algn="just">
              <a:spcBef>
                <a:spcPts val="0"/>
              </a:spcBef>
              <a:buNone/>
            </a:pPr>
            <a:r>
              <a:rPr lang="es-ES" sz="1200" b="1" dirty="0" smtClean="0"/>
              <a:t>Hechos: </a:t>
            </a:r>
            <a:r>
              <a:rPr lang="es-ES" sz="1200" dirty="0" smtClean="0"/>
              <a:t>El caso se inicia con una fiscalización en la cual la AFIP detecta que el inmueble donde gira la tienda Falabella era propiedad del Fideicomiso “La Favorita de Rosario”. El Fisco analizó el tratamiento dado por el Fideicomiso de Administración a los alquileres en el Impuesto a las Ganancias y detectó la presentación de las DDJJ por los períodos 2009, 2010 y 2011, en las cuales declaró la totalidad de la renta obtenida y dedujo de la base imponible, vía ajuste impositivo que disminuye la ganancia contable, la renta atribuible a los beneficiarios del país, a la vez que tributó a la tasa del 35% sobre las rentas correspondientes a beneficiarios residentes en el exterior. Luego, el Fisco verificó el cumplimiento de las obligaciones de cada beneficiario residente y detectó incumplimientos y tratamientos fiscales disímiles, razón por la cual determinó de oficio el impuesto atribuyendo el total de las rentas al Fideicomiso (economía de fiscalización)</a:t>
            </a:r>
            <a:r>
              <a:rPr lang="es-ES" sz="1200" dirty="0" smtClean="0"/>
              <a:t>. </a:t>
            </a:r>
            <a:r>
              <a:rPr lang="es-ES" sz="1200" dirty="0" smtClean="0"/>
              <a:t>La </a:t>
            </a:r>
            <a:r>
              <a:rPr lang="es-ES" sz="1200" dirty="0"/>
              <a:t>cuestión residió en establecer si el fideicomiso era sujeto pasivo del tributo (por estar conformado por fiduciantes no residentes y otros beneficiarios locales) o si, por el contrario, este hecho no impedía que los fiduciantes-beneficiarios del país tributaran en cabeza propia y que el Fideicomiso solo declarara e ingresara la utilidad correspondiente a los fiduciantes-beneficiarios del exterior.</a:t>
            </a:r>
          </a:p>
          <a:p>
            <a:pPr marL="0" indent="0" algn="just">
              <a:spcBef>
                <a:spcPts val="0"/>
              </a:spcBef>
              <a:buNone/>
            </a:pPr>
            <a:endParaRPr lang="es-ES" sz="1200" dirty="0"/>
          </a:p>
          <a:p>
            <a:pPr marL="0" indent="0" algn="just">
              <a:spcBef>
                <a:spcPts val="0"/>
              </a:spcBef>
              <a:buNone/>
            </a:pPr>
            <a:endParaRPr lang="es-ES" sz="1200" dirty="0" smtClean="0"/>
          </a:p>
          <a:p>
            <a:pPr marL="0" indent="0" algn="just">
              <a:spcBef>
                <a:spcPts val="0"/>
              </a:spcBef>
              <a:buNone/>
            </a:pPr>
            <a:r>
              <a:rPr lang="es-ES" sz="1200" b="1" dirty="0" smtClean="0"/>
              <a:t>Posición del actor: </a:t>
            </a:r>
            <a:r>
              <a:rPr lang="es-ES" sz="1200" dirty="0" smtClean="0"/>
              <a:t>En el caso de Fideicomisos en los cuales todos los beneficiarios son fiduciantes, pero algunos son sujetos residentes en el país y otros residentes en el exterior, corresponde la </a:t>
            </a:r>
            <a:r>
              <a:rPr lang="es-ES" sz="1200" b="1" i="1" dirty="0" smtClean="0"/>
              <a:t>tributación proporcional</a:t>
            </a:r>
            <a:r>
              <a:rPr lang="es-ES" sz="1200" dirty="0" smtClean="0"/>
              <a:t>. El Fideicomiso debe tributar en los términos del art. 69, inc. a), punto 6) de la LIG a la alícuota del 35%, pasando a revestir personalidad fiscal propia, solo cuando los </a:t>
            </a:r>
            <a:r>
              <a:rPr lang="es-ES" sz="1200" b="1" dirty="0" smtClean="0"/>
              <a:t>beneficiarios</a:t>
            </a:r>
            <a:r>
              <a:rPr lang="es-ES" sz="1200" dirty="0" smtClean="0"/>
              <a:t> </a:t>
            </a:r>
            <a:r>
              <a:rPr lang="es-ES" sz="1200" b="1" dirty="0" smtClean="0"/>
              <a:t>no son fiduciantes </a:t>
            </a:r>
            <a:r>
              <a:rPr lang="es-ES" sz="1200" dirty="0" smtClean="0"/>
              <a:t>-supuesto que no concurre en </a:t>
            </a:r>
            <a:r>
              <a:rPr lang="es-ES" sz="1200" dirty="0"/>
              <a:t>el caso- o cuando son </a:t>
            </a:r>
            <a:r>
              <a:rPr lang="es-ES" sz="1200" b="1" dirty="0"/>
              <a:t>sujetos no residentes</a:t>
            </a:r>
            <a:r>
              <a:rPr lang="es-ES" sz="1200" dirty="0"/>
              <a:t>. </a:t>
            </a:r>
            <a:r>
              <a:rPr lang="es-ES" sz="1200" dirty="0" smtClean="0"/>
              <a:t>En esos casos, e</a:t>
            </a:r>
            <a:r>
              <a:rPr lang="es-ES" sz="1200" dirty="0" smtClean="0"/>
              <a:t>l </a:t>
            </a:r>
            <a:r>
              <a:rPr lang="es-ES" sz="1200" dirty="0" smtClean="0"/>
              <a:t>Fideicomiso debe proceder conforme los arts. 90 a 93 –retener e ingresar el 35% como pago único y definitivo-. En cambio, el fideicomiso no es sujeto del IG respecto a la renta de los </a:t>
            </a:r>
            <a:r>
              <a:rPr lang="es-ES" sz="1200" b="1" dirty="0" smtClean="0"/>
              <a:t>fiduciantes beneficiarios residentes en el país</a:t>
            </a:r>
            <a:r>
              <a:rPr lang="es-ES" sz="1200" dirty="0" smtClean="0"/>
              <a:t>. En este último caso, si se trata de personas humanas el tributo alcanzará en forma global el conjunto de beneficios del individuo con una alícuota progresiva en función de los ingresos, mientras que si son sujetos empresa, el gravamen comprenderá cualquier tipo de renta, a una tasa proporcional.</a:t>
            </a:r>
          </a:p>
          <a:p>
            <a:pPr marL="0" indent="0" algn="just">
              <a:spcBef>
                <a:spcPts val="0"/>
              </a:spcBef>
              <a:buNone/>
            </a:pPr>
            <a:endParaRPr lang="es-ES" sz="1200" dirty="0" smtClean="0"/>
          </a:p>
          <a:p>
            <a:pPr marL="0" indent="0" algn="just">
              <a:spcBef>
                <a:spcPts val="0"/>
              </a:spcBef>
              <a:buNone/>
            </a:pPr>
            <a:r>
              <a:rPr lang="es-ES" sz="1200" b="1" dirty="0" smtClean="0"/>
              <a:t>Posición del Fisco:  </a:t>
            </a:r>
            <a:r>
              <a:rPr lang="es-ES" sz="1200" dirty="0" smtClean="0"/>
              <a:t>Corresponde que el Fideicomiso declare e ingrese el impuesto relativo a la totalidad de la ganancia obtenida, ya que no se encuentra receptada normativamente la posibilidad de realizar una liquidación proporcional. </a:t>
            </a:r>
            <a:r>
              <a:rPr lang="es-ES" sz="1200" dirty="0" smtClean="0"/>
              <a:t>En </a:t>
            </a:r>
            <a:r>
              <a:rPr lang="es-ES" sz="1200" dirty="0" smtClean="0"/>
              <a:t>el único supuesto en que el Fideicomiso pierde su condición de sujeto, es cuanto existe </a:t>
            </a:r>
            <a:r>
              <a:rPr lang="es-ES" sz="1200" b="1" dirty="0" smtClean="0"/>
              <a:t>adecuación absoluta entre fiduciantes y beneficiarios y todos ellos son residentes en el país</a:t>
            </a:r>
            <a:r>
              <a:rPr lang="es-ES" sz="1200" dirty="0" smtClean="0"/>
              <a:t>. </a:t>
            </a:r>
          </a:p>
          <a:p>
            <a:pPr marL="0" indent="0" algn="just">
              <a:spcBef>
                <a:spcPts val="0"/>
              </a:spcBef>
              <a:buNone/>
            </a:pPr>
            <a:endParaRPr lang="es-ES" sz="1200" b="1" dirty="0" smtClean="0"/>
          </a:p>
          <a:p>
            <a:pPr marL="0" indent="0" algn="just">
              <a:spcBef>
                <a:spcPts val="0"/>
              </a:spcBef>
              <a:buNone/>
            </a:pPr>
            <a:r>
              <a:rPr lang="es-ES" sz="1200" dirty="0" smtClean="0"/>
              <a:t>El</a:t>
            </a:r>
            <a:r>
              <a:rPr lang="es-ES" sz="1200" dirty="0"/>
              <a:t> </a:t>
            </a:r>
            <a:r>
              <a:rPr lang="es-ES" sz="1200" b="1" dirty="0"/>
              <a:t>Tribunal </a:t>
            </a:r>
            <a:r>
              <a:rPr lang="es-ES" sz="1200" b="1" dirty="0" smtClean="0"/>
              <a:t>Fiscal (11/03/2019) </a:t>
            </a:r>
            <a:r>
              <a:rPr lang="es-ES" sz="1200" b="1" dirty="0"/>
              <a:t>y la Cámara revocaron el </a:t>
            </a:r>
            <a:r>
              <a:rPr lang="es-ES" sz="1200" b="1" dirty="0" smtClean="0"/>
              <a:t>ajuste</a:t>
            </a:r>
            <a:r>
              <a:rPr lang="es-ES" sz="1200" dirty="0" smtClean="0"/>
              <a:t>.</a:t>
            </a:r>
            <a:r>
              <a:rPr lang="es-AR" sz="1200" dirty="0"/>
              <a:t> </a:t>
            </a:r>
            <a:r>
              <a:rPr lang="es-AR" sz="1200" dirty="0" smtClean="0"/>
              <a:t>Consideraron que ninguna de las normas involucradas excluye la posibilidad de aplicar el criterio de tributación proporcional y que es tarea del intérprete subsumir adecuada y razonablemente la hipótesis fáctica en la previsión normativa. El Fisco interpuso REX el 03/07/2020.</a:t>
            </a:r>
          </a:p>
          <a:p>
            <a:pPr marL="0" indent="0" algn="just">
              <a:spcBef>
                <a:spcPts val="0"/>
              </a:spcBef>
              <a:buNone/>
            </a:pPr>
            <a:endParaRPr lang="es-AR" sz="1200" dirty="0" smtClean="0"/>
          </a:p>
          <a:p>
            <a:pPr marL="0" indent="0" algn="just">
              <a:spcBef>
                <a:spcPts val="0"/>
              </a:spcBef>
              <a:buNone/>
            </a:pPr>
            <a:r>
              <a:rPr lang="es-AR" sz="1200" b="1" dirty="0" smtClean="0"/>
              <a:t>Comentario: </a:t>
            </a:r>
            <a:r>
              <a:rPr lang="es-AR" sz="1200" dirty="0"/>
              <a:t>H</a:t>
            </a:r>
            <a:r>
              <a:rPr lang="es-AR" sz="1200" dirty="0" smtClean="0"/>
              <a:t>asta ahora cuando hablamos </a:t>
            </a:r>
            <a:r>
              <a:rPr lang="es-AR" sz="1200" b="1" i="1" dirty="0" smtClean="0"/>
              <a:t>de fideicomisos mixtos </a:t>
            </a:r>
            <a:r>
              <a:rPr lang="es-AR" sz="1200" dirty="0" smtClean="0"/>
              <a:t>la discusión giraba sobre si los beneficiarios son los fiduciantes o no. Los antecedentes Dictamen DI ALIR 8/2010; Resoluciones SDG TLI 6/2011 y 11/2011 y Grupo Enlace AFIP-DGI/CPCECABA (acta de reunión 27/08/2008) se refieren al caso de los fideicomisos en los cuales hay beneficiarios que no son fiduciantes. Tal controversia se resolvió con el D</a:t>
            </a:r>
            <a:r>
              <a:rPr lang="es-ES" sz="1200" dirty="0" smtClean="0"/>
              <a:t>ecreto </a:t>
            </a:r>
            <a:r>
              <a:rPr lang="es-ES" sz="1200" dirty="0"/>
              <a:t>1170/2018</a:t>
            </a:r>
            <a:r>
              <a:rPr lang="es-ES" sz="1200" dirty="0" smtClean="0"/>
              <a:t>, que </a:t>
            </a:r>
            <a:r>
              <a:rPr lang="es-ES" sz="1200" dirty="0"/>
              <a:t>modificó el texto del art. sin número agregado a continuación del art. 70 del decreto reglamentario de la ley del impuesto a las ganancias (actual art. 130, </a:t>
            </a:r>
            <a:r>
              <a:rPr lang="es-ES" sz="1200" dirty="0" smtClean="0"/>
              <a:t>t.o. </a:t>
            </a:r>
            <a:r>
              <a:rPr lang="es-ES" sz="1200" dirty="0"/>
              <a:t>decreto 862/2019), </a:t>
            </a:r>
            <a:r>
              <a:rPr lang="es-ES" sz="1200" dirty="0" smtClean="0"/>
              <a:t>que entró </a:t>
            </a:r>
            <a:r>
              <a:rPr lang="es-ES" sz="1200" dirty="0"/>
              <a:t>en vigencia el 27/12/18, con posterioridad a los hechos de la causa, </a:t>
            </a:r>
            <a:r>
              <a:rPr lang="es-ES" sz="1200" dirty="0" smtClean="0"/>
              <a:t>que exige total </a:t>
            </a:r>
            <a:r>
              <a:rPr lang="es-ES" sz="1200" dirty="0"/>
              <a:t>coincidencia entre los fiduciantes y los beneficiarios del </a:t>
            </a:r>
            <a:r>
              <a:rPr lang="es-ES" sz="1200" dirty="0" smtClean="0"/>
              <a:t>fideicomiso</a:t>
            </a:r>
            <a:r>
              <a:rPr lang="es-ES" sz="1200" dirty="0"/>
              <a:t>;</a:t>
            </a:r>
            <a:r>
              <a:rPr lang="es-ES" sz="1200" dirty="0" smtClean="0"/>
              <a:t> </a:t>
            </a:r>
            <a:r>
              <a:rPr lang="es-ES" sz="1200" dirty="0"/>
              <a:t>pero </a:t>
            </a:r>
            <a:r>
              <a:rPr lang="es-ES" sz="1200" dirty="0" smtClean="0"/>
              <a:t>dicha norma no fija un criterio expreso para los integrados </a:t>
            </a:r>
            <a:r>
              <a:rPr lang="es-ES" sz="1200" dirty="0"/>
              <a:t>por fiduciantes-beneficiarios residentes en el país y fiduciantes-beneficiarios residentes del exterior</a:t>
            </a:r>
            <a:r>
              <a:rPr lang="es-ES" sz="1200" dirty="0" smtClean="0"/>
              <a:t>.</a:t>
            </a:r>
            <a:endParaRPr lang="es-AR" sz="1200" dirty="0"/>
          </a:p>
        </p:txBody>
      </p:sp>
      <p:sp>
        <p:nvSpPr>
          <p:cNvPr id="3" name="Título 2"/>
          <p:cNvSpPr>
            <a:spLocks noGrp="1"/>
          </p:cNvSpPr>
          <p:nvPr>
            <p:ph type="title"/>
          </p:nvPr>
        </p:nvSpPr>
        <p:spPr/>
        <p:txBody>
          <a:bodyPr>
            <a:normAutofit/>
          </a:bodyPr>
          <a:lstStyle/>
          <a:p>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FIDEICOMISO EDIFICIO LA FAVORITA DE ROSARIO c/ DGI s/ Recurso Directo de Organismo Externo”</a:t>
            </a:r>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600" cap="none" dirty="0">
                <a:ln w="1905"/>
                <a:effectLst>
                  <a:innerShdw blurRad="69850" dist="43180" dir="5400000">
                    <a:srgbClr val="000000">
                      <a:alpha val="65000"/>
                    </a:srgbClr>
                  </a:innerShdw>
                </a:effectLst>
              </a:rPr>
              <a:t>Cámara </a:t>
            </a:r>
            <a:r>
              <a:rPr lang="en-US" sz="1600" cap="none" dirty="0" smtClean="0">
                <a:ln w="1905"/>
                <a:effectLst>
                  <a:innerShdw blurRad="69850" dist="43180" dir="5400000">
                    <a:srgbClr val="000000">
                      <a:alpha val="65000"/>
                    </a:srgbClr>
                  </a:innerShdw>
                </a:effectLst>
              </a:rPr>
              <a:t>Contencioso Administrativo Federal, </a:t>
            </a:r>
            <a:r>
              <a:rPr lang="en-US" sz="1600" cap="none" dirty="0">
                <a:ln w="1905"/>
                <a:effectLst>
                  <a:innerShdw blurRad="69850" dist="43180" dir="5400000">
                    <a:srgbClr val="000000">
                      <a:alpha val="65000"/>
                    </a:srgbClr>
                  </a:innerShdw>
                </a:effectLst>
              </a:rPr>
              <a:t>Sala </a:t>
            </a:r>
            <a:r>
              <a:rPr lang="en-US" sz="1600" cap="none" dirty="0" smtClean="0">
                <a:ln w="1905"/>
                <a:effectLst>
                  <a:innerShdw blurRad="69850" dist="43180" dir="5400000">
                    <a:srgbClr val="000000">
                      <a:alpha val="65000"/>
                    </a:srgbClr>
                  </a:innerShdw>
                </a:effectLst>
              </a:rPr>
              <a:t>II</a:t>
            </a:r>
            <a:r>
              <a:rPr lang="en-US" sz="1600" cap="none" dirty="0">
                <a:ln w="1905"/>
                <a:effectLst>
                  <a:innerShdw blurRad="69850" dist="43180" dir="5400000">
                    <a:srgbClr val="000000">
                      <a:alpha val="65000"/>
                    </a:srgbClr>
                  </a:innerShdw>
                </a:effectLst>
              </a:rPr>
              <a:t/>
            </a:r>
            <a:br>
              <a:rPr lang="en-US" sz="1600" cap="none" dirty="0">
                <a:ln w="1905"/>
                <a:effectLst>
                  <a:innerShdw blurRad="69850" dist="43180" dir="5400000">
                    <a:srgbClr val="000000">
                      <a:alpha val="65000"/>
                    </a:srgbClr>
                  </a:innerShdw>
                </a:effectLst>
              </a:rPr>
            </a:br>
            <a:r>
              <a:rPr lang="en-US" sz="1600" cap="none" dirty="0" smtClean="0">
                <a:ln w="1905"/>
                <a:effectLst>
                  <a:innerShdw blurRad="69850" dist="43180" dir="5400000">
                    <a:srgbClr val="000000">
                      <a:alpha val="65000"/>
                    </a:srgbClr>
                  </a:innerShdw>
                </a:effectLst>
              </a:rPr>
              <a:t>18/06/</a:t>
            </a:r>
            <a:r>
              <a:rPr lang="en-US" sz="1600" cap="none" dirty="0">
                <a:ln w="1905"/>
                <a:effectLst>
                  <a:innerShdw blurRad="69850" dist="43180" dir="5400000">
                    <a:srgbClr val="000000">
                      <a:alpha val="65000"/>
                    </a:srgbClr>
                  </a:innerShdw>
                </a:effectLst>
              </a:rPr>
              <a:t>2020</a:t>
            </a:r>
            <a:r>
              <a:rPr lang="en-US" sz="16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s-ES" sz="1600" dirty="0"/>
          </a:p>
        </p:txBody>
      </p:sp>
      <p:sp>
        <p:nvSpPr>
          <p:cNvPr id="4" name="Subtítulo 3"/>
          <p:cNvSpPr>
            <a:spLocks noGrp="1"/>
          </p:cNvSpPr>
          <p:nvPr>
            <p:ph type="subTitle" idx="13"/>
          </p:nvPr>
        </p:nvSpPr>
        <p:spPr>
          <a:xfrm>
            <a:off x="4791180" y="1068030"/>
            <a:ext cx="7400821" cy="635045"/>
          </a:xfrm>
        </p:spPr>
        <p:txBody>
          <a:bodyPr>
            <a:normAutofit fontScale="70000" lnSpcReduction="20000"/>
          </a:bodyPr>
          <a:lstStyle/>
          <a:p>
            <a:r>
              <a:rPr lang="en-US" sz="2300" b="1" cap="none" dirty="0" smtClean="0">
                <a:ln w="1905"/>
                <a:solidFill>
                  <a:srgbClr val="000000"/>
                </a:solidFill>
                <a:effectLst>
                  <a:innerShdw blurRad="69850" dist="43180" dir="5400000">
                    <a:srgbClr val="000000">
                      <a:alpha val="65000"/>
                    </a:srgbClr>
                  </a:innerShdw>
                </a:effectLst>
              </a:rPr>
              <a:t>Impuesto a las Ganancias. Fideicomiso de </a:t>
            </a:r>
            <a:r>
              <a:rPr lang="en-US" sz="2300" b="1" cap="none" dirty="0" smtClean="0">
                <a:ln w="1905"/>
                <a:solidFill>
                  <a:srgbClr val="000000"/>
                </a:solidFill>
                <a:effectLst>
                  <a:innerShdw blurRad="69850" dist="43180" dir="5400000">
                    <a:srgbClr val="000000">
                      <a:alpha val="65000"/>
                    </a:srgbClr>
                  </a:innerShdw>
                </a:effectLst>
              </a:rPr>
              <a:t>administración mixto </a:t>
            </a:r>
            <a:r>
              <a:rPr lang="en-US" sz="2300" b="1" cap="none" dirty="0" smtClean="0">
                <a:ln w="1905"/>
                <a:solidFill>
                  <a:srgbClr val="000000"/>
                </a:solidFill>
                <a:effectLst>
                  <a:innerShdw blurRad="69850" dist="43180" dir="5400000">
                    <a:srgbClr val="000000">
                      <a:alpha val="65000"/>
                    </a:srgbClr>
                  </a:innerShdw>
                </a:effectLst>
              </a:rPr>
              <a:t>integrado por </a:t>
            </a:r>
            <a:r>
              <a:rPr lang="en-US" sz="2300" b="1" cap="none" dirty="0" smtClean="0">
                <a:ln w="1905"/>
                <a:solidFill>
                  <a:srgbClr val="000000"/>
                </a:solidFill>
                <a:effectLst>
                  <a:innerShdw blurRad="69850" dist="43180" dir="5400000">
                    <a:srgbClr val="000000">
                      <a:alpha val="65000"/>
                    </a:srgbClr>
                  </a:innerShdw>
                </a:effectLst>
              </a:rPr>
              <a:t>fiduciantes</a:t>
            </a:r>
            <a:r>
              <a:rPr lang="en-US" sz="2300" b="1" cap="none" dirty="0" smtClean="0">
                <a:ln w="1905"/>
                <a:solidFill>
                  <a:srgbClr val="000000"/>
                </a:solidFill>
                <a:effectLst>
                  <a:innerShdw blurRad="69850" dist="43180" dir="5400000">
                    <a:srgbClr val="000000">
                      <a:alpha val="65000"/>
                    </a:srgbClr>
                  </a:innerShdw>
                </a:effectLst>
              </a:rPr>
              <a:t> </a:t>
            </a:r>
            <a:r>
              <a:rPr lang="en-US" sz="2300" b="1" cap="none" dirty="0" smtClean="0">
                <a:ln w="1905"/>
                <a:solidFill>
                  <a:srgbClr val="000000"/>
                </a:solidFill>
                <a:effectLst>
                  <a:innerShdw blurRad="69850" dist="43180" dir="5400000">
                    <a:srgbClr val="000000">
                      <a:alpha val="65000"/>
                    </a:srgbClr>
                  </a:innerShdw>
                </a:effectLst>
              </a:rPr>
              <a:t>beneficiarios, </a:t>
            </a:r>
            <a:r>
              <a:rPr lang="en-US" sz="2300" b="1" cap="none" dirty="0" smtClean="0">
                <a:ln w="1905"/>
                <a:solidFill>
                  <a:srgbClr val="000000"/>
                </a:solidFill>
                <a:effectLst>
                  <a:innerShdw blurRad="69850" dist="43180" dir="5400000">
                    <a:srgbClr val="000000">
                      <a:alpha val="65000"/>
                    </a:srgbClr>
                  </a:innerShdw>
                </a:effectLst>
              </a:rPr>
              <a:t>residentes en el país </a:t>
            </a:r>
            <a:r>
              <a:rPr lang="en-US" sz="2300" b="1" cap="none" dirty="0" smtClean="0">
                <a:ln w="1905"/>
                <a:solidFill>
                  <a:srgbClr val="000000"/>
                </a:solidFill>
                <a:effectLst>
                  <a:innerShdw blurRad="69850" dist="43180" dir="5400000">
                    <a:srgbClr val="000000">
                      <a:alpha val="65000"/>
                    </a:srgbClr>
                  </a:innerShdw>
                </a:effectLst>
              </a:rPr>
              <a:t>y </a:t>
            </a:r>
            <a:r>
              <a:rPr lang="en-US" sz="2300" b="1" cap="none" dirty="0" smtClean="0">
                <a:ln w="1905"/>
                <a:solidFill>
                  <a:srgbClr val="000000"/>
                </a:solidFill>
                <a:effectLst>
                  <a:innerShdw blurRad="69850" dist="43180" dir="5400000">
                    <a:srgbClr val="000000">
                      <a:alpha val="65000"/>
                    </a:srgbClr>
                  </a:innerShdw>
                </a:effectLst>
              </a:rPr>
              <a:t>en el </a:t>
            </a:r>
            <a:r>
              <a:rPr lang="en-US" sz="2300" b="1" cap="none" dirty="0" smtClean="0">
                <a:ln w="1905"/>
                <a:solidFill>
                  <a:srgbClr val="000000"/>
                </a:solidFill>
                <a:effectLst>
                  <a:innerShdw blurRad="69850" dist="43180" dir="5400000">
                    <a:srgbClr val="000000">
                      <a:alpha val="65000"/>
                    </a:srgbClr>
                  </a:innerShdw>
                </a:effectLst>
              </a:rPr>
              <a:t>exterior. </a:t>
            </a:r>
            <a:r>
              <a:rPr lang="en-US" sz="2300" b="1" cap="none" dirty="0" smtClean="0">
                <a:ln w="1905"/>
                <a:solidFill>
                  <a:srgbClr val="000000"/>
                </a:solidFill>
                <a:effectLst>
                  <a:innerShdw blurRad="69850" dist="43180" dir="5400000">
                    <a:srgbClr val="000000">
                      <a:alpha val="65000"/>
                    </a:srgbClr>
                  </a:innerShdw>
                </a:effectLst>
              </a:rPr>
              <a:t>Sujeto Responsable. Criterio de atribución.</a:t>
            </a:r>
            <a:endParaRPr lang="en-US" sz="2300" dirty="0"/>
          </a:p>
          <a:p>
            <a:endParaRPr lang="es-ES" dirty="0"/>
          </a:p>
        </p:txBody>
      </p:sp>
      <p:sp>
        <p:nvSpPr>
          <p:cNvPr id="6" name="CuadroTexto 5"/>
          <p:cNvSpPr txBox="1"/>
          <p:nvPr/>
        </p:nvSpPr>
        <p:spPr>
          <a:xfrm>
            <a:off x="173175" y="952568"/>
            <a:ext cx="2183929" cy="400110"/>
          </a:xfrm>
          <a:prstGeom prst="rect">
            <a:avLst/>
          </a:prstGeom>
          <a:noFill/>
        </p:spPr>
        <p:txBody>
          <a:bodyPr wrap="square" rtlCol="0">
            <a:spAutoFit/>
          </a:bodyPr>
          <a:lstStyle/>
          <a:p>
            <a:pPr algn="ctr"/>
            <a:r>
              <a:rPr lang="en-US" sz="1000" dirty="0">
                <a:solidFill>
                  <a:srgbClr val="FFFFFF"/>
                </a:solidFill>
              </a:rPr>
              <a:t>Expositor: María Eugenia Bianchi</a:t>
            </a:r>
          </a:p>
          <a:p>
            <a:pPr algn="ctr"/>
            <a:r>
              <a:rPr lang="en-US" sz="1000" dirty="0">
                <a:solidFill>
                  <a:srgbClr val="FFFFFF"/>
                </a:solidFill>
              </a:rPr>
              <a:t>bianchi@estudiobnc.com.ar</a:t>
            </a:r>
          </a:p>
        </p:txBody>
      </p:sp>
    </p:spTree>
    <p:extLst>
      <p:ext uri="{BB962C8B-B14F-4D97-AF65-F5344CB8AC3E}">
        <p14:creationId xmlns:p14="http://schemas.microsoft.com/office/powerpoint/2010/main" val="29153975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42" y="1876268"/>
            <a:ext cx="11333340" cy="4839809"/>
          </a:xfrm>
        </p:spPr>
        <p:txBody>
          <a:bodyPr>
            <a:noAutofit/>
          </a:bodyPr>
          <a:lstStyle/>
          <a:p>
            <a:pPr marL="0" indent="0" algn="just">
              <a:buNone/>
            </a:pPr>
            <a:r>
              <a:rPr lang="en-US" sz="1300" b="1" dirty="0" smtClean="0"/>
              <a:t>Hechos: </a:t>
            </a:r>
            <a:r>
              <a:rPr lang="en-US" sz="1300" dirty="0" smtClean="0"/>
              <a:t>Un contribuyente impugnó la resolución por la cual se lo excluyó del Régimen Simplificado para Pequeños Contribuyentes (Monotributo) a partir del mes de agosto de 2017. El Fisco detectó que la suma de ingresos brutos obtenidos por el contribuyente en los últimos 12 meses excedían el límite máximo de la categoría “H” ($700.000). Conforme la información obrante en las bases de datos, el contribuyente emitió el 31/07/2016 (fuera del período analizado) un comprobante cuyo detalle refiere a la prestación de servicios brindados en períodos que sí quedan comprendidos en el plazo de 12 meses y que dieron lugar al devengamiento de ingresos que deben ser considerados para determinar si se ha excedido o no el tope de la categoría</a:t>
            </a:r>
            <a:r>
              <a:rPr lang="en-US" sz="1300" dirty="0"/>
              <a:t> </a:t>
            </a:r>
            <a:r>
              <a:rPr lang="en-US" sz="1300" dirty="0" smtClean="0"/>
              <a:t>(conf. art. 9º del Decreto 1/2010). El contribuyente, al momento de completar la factura motivo de la discusión, insertó en el campo “período facturado desde” la especificación 01/08/2016 y en el campo “hasta” indicó la misma fecha 01/08/2016 y el F</a:t>
            </a:r>
            <a:r>
              <a:rPr lang="en-US" sz="1300" dirty="0" smtClean="0"/>
              <a:t>isco </a:t>
            </a:r>
            <a:r>
              <a:rPr lang="en-US" sz="1300" dirty="0" smtClean="0"/>
              <a:t>interpretó que el ingreso se devengó en agosto de 2016 –aunque el contribuyente sostuvo que se trataba de servicios prestados durante el mes de julio de ese año-.</a:t>
            </a:r>
          </a:p>
          <a:p>
            <a:pPr marL="0" indent="0" algn="just">
              <a:buNone/>
            </a:pPr>
            <a:r>
              <a:rPr lang="en-US" sz="1300" dirty="0" smtClean="0"/>
              <a:t>El </a:t>
            </a:r>
            <a:r>
              <a:rPr lang="en-US" sz="1300" dirty="0" smtClean="0"/>
              <a:t>Juzgado Federal de </a:t>
            </a:r>
            <a:r>
              <a:rPr lang="en-US" sz="1300" dirty="0" smtClean="0"/>
              <a:t>Primera </a:t>
            </a:r>
            <a:r>
              <a:rPr lang="en-US" sz="1300" dirty="0" smtClean="0"/>
              <a:t>Instancia Nº6 (2/10/19) hizo </a:t>
            </a:r>
            <a:r>
              <a:rPr lang="en-US" sz="1300" dirty="0" smtClean="0"/>
              <a:t>lugar a la demanda, con costas. Tuvo por probado un “error” en la confección del comprobante y consideró que la fecha de emisión -31 de julio- coincidía con el devengamiento del ingreso en el mes de julio, no en el mes de agosto. La Cámara revocó el pronunciamiento e impuso las costas en el orden causado.</a:t>
            </a:r>
          </a:p>
          <a:p>
            <a:pPr marL="0" indent="0" algn="just">
              <a:buNone/>
            </a:pPr>
            <a:r>
              <a:rPr lang="en-US" sz="1300" b="1" dirty="0" smtClean="0"/>
              <a:t>Sentencia: </a:t>
            </a:r>
            <a:r>
              <a:rPr lang="en-US" sz="1300" dirty="0" smtClean="0"/>
              <a:t>El artículo 9 del Decreto Reglamentario alude expresamente al “método de lo devengado” a los efectos del cálculo de los Ingresos Brutos dentro del Régimen Simplificado. El concepto de “lo devengado” no ha sido definido por la Ley de Monotributo ni por la reglamentación; sin embargo está suficientemente definido por la LIG que alude al fenómeno mismo del nacimiento u origen del derecho patrimonial: una renta es atribuíble conforme dicho criteriom cuando se producen los actos, actividades o hechos sustanciales que los generan, aunque no sean exigibles al momento de su medición y en tanto se verifiquen parámetris objetivos esenciales y no meramente formales, así como la posibilidad fáctica y jurídica de que ese ingreso o gasto deba efectuarse. En el caso</a:t>
            </a:r>
            <a:r>
              <a:rPr lang="en-US" sz="1300" dirty="0"/>
              <a:t> </a:t>
            </a:r>
            <a:r>
              <a:rPr lang="en-US" sz="1300" dirty="0" smtClean="0"/>
              <a:t>concreto el sujeto auto declaró el devengamiento del ingreso en el mes de agosto, aunque emitió la factura el 31/7 y fracasó al producir la prueba tendiente a acreditar el “error” en la confección del comprobante</a:t>
            </a:r>
            <a:r>
              <a:rPr lang="en-US" sz="1300" dirty="0"/>
              <a:t> </a:t>
            </a:r>
            <a:r>
              <a:rPr lang="en-US" sz="1300" dirty="0" smtClean="0"/>
              <a:t>(no acompañó facturas anteriores o posteriores que permitan inferir que el servicio se prestó en el mes de julio; no ofreció la testimonial del beneficiario del servicio, tampoco acompañó prueba que acreditase con qué periodicidad prestaba el servicio, etc.).</a:t>
            </a:r>
          </a:p>
          <a:p>
            <a:pPr marL="0" indent="0" algn="just">
              <a:buNone/>
            </a:pPr>
            <a:r>
              <a:rPr lang="en-US" sz="1300" dirty="0" smtClean="0"/>
              <a:t>El Monotributo es un régimen optativo y ventajoso que exige que los ingresos brutos no excedan los máximos establecidos en cada caso.  Su acaecimiento produce, la exclusión automática del régimen, debiendo ser el propio contribuyente quien lo comunique en forma inmediata y solicite el alta en los tributos del régimen general en los cuales resulte responsable. En este caso ese hecho se produjo con la auto-declaración del devengamiento. </a:t>
            </a:r>
            <a:endParaRPr lang="en-US" sz="1300" b="1" dirty="0"/>
          </a:p>
        </p:txBody>
      </p:sp>
      <p:sp>
        <p:nvSpPr>
          <p:cNvPr id="6" name="Slide Number Placeholder 5"/>
          <p:cNvSpPr>
            <a:spLocks noGrp="1"/>
          </p:cNvSpPr>
          <p:nvPr>
            <p:ph type="sldNum" sz="quarter" idx="12"/>
          </p:nvPr>
        </p:nvSpPr>
        <p:spPr/>
        <p:txBody>
          <a:bodyPr/>
          <a:lstStyle/>
          <a:p>
            <a:fld id="{0FA269BB-9CF1-436E-9ADF-E46804694E4E}" type="slidenum">
              <a:rPr lang="en-US" smtClean="0"/>
              <a:t>6</a:t>
            </a:fld>
            <a:endParaRPr lang="en-US" dirty="0"/>
          </a:p>
        </p:txBody>
      </p:sp>
      <p:sp>
        <p:nvSpPr>
          <p:cNvPr id="2" name="Title 1"/>
          <p:cNvSpPr>
            <a:spLocks noGrp="1"/>
          </p:cNvSpPr>
          <p:nvPr>
            <p:ph type="title"/>
          </p:nvPr>
        </p:nvSpPr>
        <p:spPr>
          <a:xfrm>
            <a:off x="837012" y="125085"/>
            <a:ext cx="11354988" cy="1216436"/>
          </a:xfrm>
        </p:spPr>
        <p:txBody>
          <a:bodyPr>
            <a:normAutofit fontScale="90000"/>
          </a:bodyPr>
          <a:lstStyle/>
          <a:p>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LANUSSE, LUCAS</a:t>
            </a:r>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b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smtClean="0">
                <a:ln w="1905"/>
                <a:effectLst>
                  <a:innerShdw blurRad="69850" dist="43180" dir="5400000">
                    <a:srgbClr val="000000">
                      <a:alpha val="65000"/>
                    </a:srgbClr>
                  </a:innerShdw>
                </a:effectLst>
              </a:rPr>
              <a:t>Cámara Contencioso Administrativo Federal, Sala I</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1800" cap="none" dirty="0" smtClean="0">
                <a:ln w="1905"/>
                <a:effectLst>
                  <a:innerShdw blurRad="69850" dist="43180" dir="5400000">
                    <a:srgbClr val="000000">
                      <a:alpha val="65000"/>
                    </a:srgbClr>
                  </a:innerShdw>
                </a:effectLst>
              </a:rPr>
              <a:t>14/07/2020</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5349183" y="904459"/>
            <a:ext cx="6715342" cy="644666"/>
          </a:xfrm>
        </p:spPr>
        <p:txBody>
          <a:bodyPr>
            <a:normAutofit/>
          </a:bodyPr>
          <a:lstStyle/>
          <a:p>
            <a:pPr algn="l"/>
            <a:r>
              <a:rPr lang="en-US" sz="1600" b="1" cap="none" dirty="0" smtClean="0">
                <a:ln w="1905"/>
                <a:solidFill>
                  <a:srgbClr val="000000"/>
                </a:solidFill>
                <a:effectLst>
                  <a:innerShdw blurRad="69850" dist="43180" dir="5400000">
                    <a:srgbClr val="000000">
                      <a:alpha val="65000"/>
                    </a:srgbClr>
                  </a:innerShdw>
                </a:effectLst>
              </a:rPr>
              <a:t>Monotributo. Exclusión. Falta de Prueba de error al confeccionar la factura. Período Devengado.</a:t>
            </a:r>
            <a:endParaRPr lang="en-US"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27426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46394" y="2085044"/>
            <a:ext cx="10515600" cy="4572000"/>
          </a:xfrm>
        </p:spPr>
        <p:txBody>
          <a:bodyPr>
            <a:normAutofit/>
          </a:bodyPr>
          <a:lstStyle/>
          <a:p>
            <a:pPr marL="0" indent="0" algn="just">
              <a:spcBef>
                <a:spcPts val="0"/>
              </a:spcBef>
              <a:buNone/>
            </a:pPr>
            <a:r>
              <a:rPr lang="es-ES" sz="1400" b="1" dirty="0" smtClean="0"/>
              <a:t>Hechos: </a:t>
            </a:r>
            <a:r>
              <a:rPr lang="es-ES" sz="1400" dirty="0" smtClean="0"/>
              <a:t>Con </a:t>
            </a:r>
            <a:r>
              <a:rPr lang="es-ES" sz="1400" dirty="0"/>
              <a:t>fecha 13/11/2003 ante el Juzgado Federal de Río Cuarto se presenta una acción declarativa de certeza persiguiendo la declaración de inconstitucionalidad de las normas que impedían </a:t>
            </a:r>
            <a:r>
              <a:rPr lang="es-ES" sz="1400" dirty="0" smtClean="0"/>
              <a:t>aplicar el </a:t>
            </a:r>
            <a:r>
              <a:rPr lang="es-ES" sz="1400" dirty="0"/>
              <a:t>ajuste por </a:t>
            </a:r>
            <a:r>
              <a:rPr lang="es-ES" sz="1400" dirty="0" smtClean="0"/>
              <a:t>inflación</a:t>
            </a:r>
            <a:r>
              <a:rPr lang="es-ES" sz="1400" dirty="0"/>
              <a:t> </a:t>
            </a:r>
            <a:r>
              <a:rPr lang="es-ES" sz="1400" dirty="0" smtClean="0"/>
              <a:t>en el ejercicio 2002. El 27/03/2003, el contribuyente obtuvo </a:t>
            </a:r>
            <a:r>
              <a:rPr lang="es-ES" sz="1400" dirty="0"/>
              <a:t>una medida </a:t>
            </a:r>
            <a:r>
              <a:rPr lang="es-ES" sz="1400" dirty="0" smtClean="0"/>
              <a:t>cautelar que impedía al Fisco aplicar las normas tachadas de inconstitucionales.</a:t>
            </a:r>
            <a:r>
              <a:rPr lang="es-AR" sz="1400" dirty="0"/>
              <a:t> </a:t>
            </a:r>
            <a:r>
              <a:rPr lang="es-ES" sz="1400" dirty="0" smtClean="0"/>
              <a:t>Con </a:t>
            </a:r>
            <a:r>
              <a:rPr lang="es-ES" sz="1400" dirty="0"/>
              <a:t>fecha 13/03/2006, el Juez Federal hizo lugar a la acción promovida y  declaró la inconstitucionalidad de la normativa que impedía el ajuste por inflación, sentencia que fue revocada por la Cámara Federal de Córdoba el </a:t>
            </a:r>
            <a:r>
              <a:rPr lang="es-ES" sz="1400" dirty="0" smtClean="0"/>
              <a:t>30/05/2007.</a:t>
            </a:r>
            <a:r>
              <a:rPr lang="es-AR" sz="1400" dirty="0"/>
              <a:t> </a:t>
            </a:r>
            <a:r>
              <a:rPr lang="es-ES" sz="1400" dirty="0" smtClean="0"/>
              <a:t>Ante </a:t>
            </a:r>
            <a:r>
              <a:rPr lang="es-ES" sz="1400" dirty="0"/>
              <a:t>ello, con fecha 23 y 28/05/2012 el fisco determinó de oficio el impuesto a las ganancias por el año 2002, pero tanto el TFN como la Cámara decidieron que la </a:t>
            </a:r>
            <a:r>
              <a:rPr lang="es-ES" sz="1400" dirty="0" smtClean="0"/>
              <a:t>acción </a:t>
            </a:r>
            <a:r>
              <a:rPr lang="es-ES" sz="1400" dirty="0"/>
              <a:t>se hallaba prescripta</a:t>
            </a:r>
            <a:r>
              <a:rPr lang="es-ES" sz="1400" dirty="0" smtClean="0"/>
              <a:t>.</a:t>
            </a:r>
          </a:p>
          <a:p>
            <a:pPr marL="0" indent="0" algn="just">
              <a:spcBef>
                <a:spcPts val="0"/>
              </a:spcBef>
              <a:buNone/>
            </a:pPr>
            <a:endParaRPr lang="es-AR" sz="1400" dirty="0"/>
          </a:p>
          <a:p>
            <a:pPr marL="0" indent="0" algn="just">
              <a:spcBef>
                <a:spcPts val="0"/>
              </a:spcBef>
              <a:buNone/>
            </a:pPr>
            <a:r>
              <a:rPr lang="es-ES" sz="1400" b="1" dirty="0" smtClean="0"/>
              <a:t>Sentencia: </a:t>
            </a:r>
            <a:r>
              <a:rPr lang="es-ES" sz="1400" dirty="0" smtClean="0"/>
              <a:t>Sustentaron </a:t>
            </a:r>
            <a:r>
              <a:rPr lang="es-ES" sz="1400" dirty="0"/>
              <a:t>sus decisorios expresando que  el art. 3980 del anterior Código </a:t>
            </a:r>
            <a:r>
              <a:rPr lang="es-ES" sz="1400" dirty="0" smtClean="0"/>
              <a:t>Civil, no prevé una causal de suspensión del término de la prescripción en curso; sino un plazo de gracia adicional, de tres meses desde el cese del impedimento, para que el interesado ejerza la acción en ese término. En el caso de medidas cautelares y otras sentencias judiciales en virtud de las cuales el Fisco se vea impedido de instar sus acciones de determinación y cobro, el término de la prescripción continúa su curso y la AFIP cuenta con un término adicional de tres meses para ejercer las acciones cuando cesa el impedimento –en el caso cuando la </a:t>
            </a:r>
            <a:r>
              <a:rPr lang="es-ES" sz="1400" dirty="0"/>
              <a:t>Cámara revocó el fallo del Juez que declaró la inconstitucionalidad de las normas </a:t>
            </a:r>
            <a:r>
              <a:rPr lang="es-ES" sz="1400" dirty="0" smtClean="0"/>
              <a:t>atacadas-. El Fisco interpuso REX el 18/08/2020.</a:t>
            </a:r>
          </a:p>
          <a:p>
            <a:pPr marL="0" indent="0" algn="just">
              <a:spcBef>
                <a:spcPts val="0"/>
              </a:spcBef>
              <a:buNone/>
            </a:pPr>
            <a:endParaRPr lang="es-AR" sz="1400" dirty="0"/>
          </a:p>
          <a:p>
            <a:pPr marL="0" indent="0" algn="just">
              <a:spcBef>
                <a:spcPts val="0"/>
              </a:spcBef>
              <a:buNone/>
            </a:pPr>
            <a:r>
              <a:rPr lang="es-ES" sz="1400" b="1" dirty="0" smtClean="0"/>
              <a:t>Jurisprudencia vinculada: </a:t>
            </a:r>
            <a:r>
              <a:rPr lang="es-ES" sz="1400" dirty="0" smtClean="0"/>
              <a:t>En</a:t>
            </a:r>
            <a:r>
              <a:rPr lang="es-ES" sz="1400" dirty="0"/>
              <a:t> </a:t>
            </a:r>
            <a:r>
              <a:rPr lang="es-ES" sz="1400" i="1" dirty="0"/>
              <a:t>sentido </a:t>
            </a:r>
            <a:r>
              <a:rPr lang="es-ES" sz="1400" i="1" dirty="0" smtClean="0"/>
              <a:t>contrario </a:t>
            </a:r>
            <a:r>
              <a:rPr lang="es-ES" sz="1400" dirty="0" smtClean="0"/>
              <a:t>al fallo comentado, en </a:t>
            </a:r>
            <a:r>
              <a:rPr lang="es-ES" sz="1400" dirty="0"/>
              <a:t>un caso análogo, la </a:t>
            </a:r>
            <a:r>
              <a:rPr lang="es-ES" sz="1400" dirty="0" smtClean="0"/>
              <a:t>PGN </a:t>
            </a:r>
            <a:r>
              <a:rPr lang="es-ES" sz="1400" dirty="0"/>
              <a:t>emitió dictamen el 28/06/2019 </a:t>
            </a:r>
            <a:r>
              <a:rPr lang="es-ES" sz="1400" dirty="0" smtClean="0"/>
              <a:t>en </a:t>
            </a:r>
            <a:r>
              <a:rPr lang="es-ES" sz="1400" dirty="0"/>
              <a:t>“</a:t>
            </a:r>
            <a:r>
              <a:rPr lang="es-ES" sz="1400" dirty="0" smtClean="0"/>
              <a:t>Pontoni, Luis Roberto”, </a:t>
            </a:r>
            <a:r>
              <a:rPr lang="es-ES" sz="1400" dirty="0"/>
              <a:t>entendiendo </a:t>
            </a:r>
            <a:r>
              <a:rPr lang="es-ES" sz="1400" dirty="0" smtClean="0"/>
              <a:t>que</a:t>
            </a:r>
            <a:r>
              <a:rPr lang="es-ES" sz="1400" dirty="0"/>
              <a:t> el plazo de la prescripción liberatoria sólo </a:t>
            </a:r>
            <a:r>
              <a:rPr lang="es-ES" sz="1400" dirty="0" smtClean="0"/>
              <a:t>se computa si “la </a:t>
            </a:r>
            <a:r>
              <a:rPr lang="es-ES" sz="1400" dirty="0"/>
              <a:t>acción puede ser ejercida”, por lo que los plazos se encuentran suspendidos mientras subsista el </a:t>
            </a:r>
            <a:r>
              <a:rPr lang="es-ES" sz="1400" dirty="0" smtClean="0"/>
              <a:t>impedimento derivado de las decisiones judiciales.</a:t>
            </a:r>
            <a:endParaRPr lang="es-AR" sz="1400" dirty="0"/>
          </a:p>
          <a:p>
            <a:pPr marL="0" indent="0" algn="just">
              <a:spcBef>
                <a:spcPts val="0"/>
              </a:spcBef>
              <a:buNone/>
            </a:pPr>
            <a:r>
              <a:rPr lang="es-ES" sz="1400" dirty="0"/>
              <a:t>L</a:t>
            </a:r>
            <a:r>
              <a:rPr lang="es-ES" sz="1400" dirty="0" smtClean="0"/>
              <a:t>a </a:t>
            </a:r>
            <a:r>
              <a:rPr lang="es-ES" sz="1400" dirty="0"/>
              <a:t>Ley N° 27.430 introdujo una nueva causal de suspensión en la Ley N° 11.683, previendo </a:t>
            </a:r>
            <a:r>
              <a:rPr lang="es-ES" sz="1400" dirty="0" smtClean="0"/>
              <a:t>en forma expresa que </a:t>
            </a:r>
            <a:r>
              <a:rPr lang="es-ES" sz="1400" dirty="0"/>
              <a:t>el cómputo del plazo de prescripción </a:t>
            </a:r>
            <a:r>
              <a:rPr lang="es-ES" sz="1400" i="1" dirty="0"/>
              <a:t> “se suspenderá desde el dictado de medidas cautelares que impidan la determinación o intimación de los tributos, y hasta los ciento ochenta (180) días posteriores al momento en que se las deja sin efecto</a:t>
            </a:r>
            <a:r>
              <a:rPr lang="es-ES" sz="1400" i="1" dirty="0" smtClean="0"/>
              <a:t>”. </a:t>
            </a:r>
            <a:r>
              <a:rPr lang="es-ES" sz="1400" dirty="0" smtClean="0"/>
              <a:t>Es decir que el holding resulta acotado a las controversias anteriores al 29/12/2017.</a:t>
            </a:r>
            <a:endParaRPr lang="es-AR" sz="1400" dirty="0"/>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“LAPENTA, MARÍA ELENA (TF 36345-I) y otro c/ DGI s/ Recurso Directo de Organismo Externo”</a:t>
            </a:r>
            <a:b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600" cap="none" dirty="0" smtClean="0">
                <a:ln w="1905"/>
                <a:effectLst>
                  <a:innerShdw blurRad="69850" dist="43180" dir="5400000">
                    <a:srgbClr val="000000">
                      <a:alpha val="65000"/>
                    </a:srgbClr>
                  </a:innerShdw>
                </a:effectLst>
              </a:rPr>
              <a:t>Cámara Contencioso Administrativo Federal, Sala I</a:t>
            </a:r>
            <a:br>
              <a:rPr lang="en-US" sz="1600" cap="none" dirty="0" smtClean="0">
                <a:ln w="1905"/>
                <a:effectLst>
                  <a:innerShdw blurRad="69850" dist="43180" dir="5400000">
                    <a:srgbClr val="000000">
                      <a:alpha val="65000"/>
                    </a:srgbClr>
                  </a:innerShdw>
                </a:effectLst>
              </a:rPr>
            </a:br>
            <a:r>
              <a:rPr lang="en-US" sz="1600" cap="none" dirty="0" smtClean="0">
                <a:ln w="1905"/>
                <a:effectLst>
                  <a:innerShdw blurRad="69850" dist="43180" dir="5400000">
                    <a:srgbClr val="000000">
                      <a:alpha val="65000"/>
                    </a:srgbClr>
                  </a:innerShdw>
                </a:effectLst>
              </a:rPr>
              <a:t>06/07/2020</a:t>
            </a:r>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s-ES" sz="1600" dirty="0"/>
          </a:p>
        </p:txBody>
      </p:sp>
      <p:sp>
        <p:nvSpPr>
          <p:cNvPr id="4" name="Subtítulo 3"/>
          <p:cNvSpPr>
            <a:spLocks noGrp="1"/>
          </p:cNvSpPr>
          <p:nvPr>
            <p:ph type="subTitle" idx="13"/>
          </p:nvPr>
        </p:nvSpPr>
        <p:spPr>
          <a:xfrm>
            <a:off x="4723832" y="1039165"/>
            <a:ext cx="7468169" cy="578471"/>
          </a:xfrm>
        </p:spPr>
        <p:txBody>
          <a:bodyPr>
            <a:normAutofit/>
          </a:bodyPr>
          <a:lstStyle/>
          <a:p>
            <a:r>
              <a:rPr lang="en-US" sz="1700" b="1" cap="none" dirty="0" smtClean="0">
                <a:ln w="1905"/>
                <a:solidFill>
                  <a:srgbClr val="000000"/>
                </a:solidFill>
                <a:effectLst>
                  <a:innerShdw blurRad="69850" dist="43180" dir="5400000">
                    <a:srgbClr val="000000">
                      <a:alpha val="65000"/>
                    </a:srgbClr>
                  </a:innerShdw>
                </a:effectLst>
              </a:rPr>
              <a:t>Procedimiento. Medida cautelar. Efectos sobre el cómputo de la prescripción de las acciones del Fisco. </a:t>
            </a:r>
            <a:endParaRPr lang="en-US" sz="1700" b="1" cap="none" dirty="0">
              <a:ln w="1905"/>
              <a:solidFill>
                <a:srgbClr val="000000"/>
              </a:solidFill>
              <a:effectLst>
                <a:innerShdw blurRad="69850" dist="43180" dir="5400000">
                  <a:srgbClr val="000000">
                    <a:alpha val="65000"/>
                  </a:srgbClr>
                </a:innerShdw>
              </a:effectLst>
            </a:endParaRPr>
          </a:p>
          <a:p>
            <a:endParaRPr lang="es-ES" dirty="0"/>
          </a:p>
        </p:txBody>
      </p:sp>
    </p:spTree>
    <p:extLst>
      <p:ext uri="{BB962C8B-B14F-4D97-AF65-F5344CB8AC3E}">
        <p14:creationId xmlns:p14="http://schemas.microsoft.com/office/powerpoint/2010/main" val="3736159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729" y="1895513"/>
            <a:ext cx="11391066" cy="4618505"/>
          </a:xfrm>
        </p:spPr>
        <p:txBody>
          <a:bodyPr>
            <a:noAutofit/>
          </a:bodyPr>
          <a:lstStyle/>
          <a:p>
            <a:pPr marL="0" indent="0" algn="just">
              <a:spcBef>
                <a:spcPts val="0"/>
              </a:spcBef>
              <a:buNone/>
            </a:pPr>
            <a:r>
              <a:rPr lang="en-US" sz="1400" b="1" dirty="0" smtClean="0"/>
              <a:t>Hechos: </a:t>
            </a:r>
            <a:r>
              <a:rPr lang="en-US" sz="1400" dirty="0" smtClean="0"/>
              <a:t>La firma actora, cuya actividad comercial consiste en la producción y comercialización de equipos y accesorios de computación, contrató la compra de bienes de cambio –importaciones- a su controlante, las cuales no fueron canceladas en su totalidad y generaron pasivos a su cargo. Al cierre del ejercicio 2002, la deuda cuantificada en dólares estadounidenses se revaluó en moneda nacional, lo cual derivó en la deducción de diferencias de cambio. El Fisco consideró que en la realidad de los hechos, la operación encerró un aporte de capital no suceptible de generar diferencias de cambio. Concretamente, sostuvo que en los años 1998, 1999, 2000 y 2002 no existieron giros, transferencias o pagos destinados a cancelar las deudas con la controlante, sino que las mismas se limitaron a los ejercicios 2001 y 2004, a pesar de consignar fecha de vencimiento para su cancelación en el año 2001. Sostuvo también que no se pactaron intereses y/o recargos, refinanciación o avales</a:t>
            </a:r>
            <a:r>
              <a:rPr lang="en-US" sz="1400" dirty="0"/>
              <a:t> </a:t>
            </a:r>
            <a:r>
              <a:rPr lang="en-US" sz="1400" dirty="0" smtClean="0"/>
              <a:t>ni garantías</a:t>
            </a:r>
            <a:r>
              <a:rPr lang="en-US" sz="1400" dirty="0"/>
              <a:t> </a:t>
            </a:r>
            <a:r>
              <a:rPr lang="en-US" sz="1400" dirty="0" smtClean="0"/>
              <a:t>y que tampoco la controlante persiguió el cobro mediante intimaciones o acciones judiciales. Por lo tanto, concluyó que en base a la aplicación del principio de realidad económica (art. 2º Ley 11.683) correspondía recalificar el tratamiento, en tanto primó la decisión fue proveer fondos a la entidad local con vocación de permanencia y sujeción al riesgo empresario. </a:t>
            </a:r>
          </a:p>
          <a:p>
            <a:pPr marL="0" indent="0" algn="just">
              <a:spcBef>
                <a:spcPts val="0"/>
              </a:spcBef>
              <a:buNone/>
            </a:pPr>
            <a:endParaRPr lang="en-US" sz="1400" dirty="0" smtClean="0"/>
          </a:p>
          <a:p>
            <a:pPr marL="0" indent="0" algn="just">
              <a:spcBef>
                <a:spcPts val="0"/>
              </a:spcBef>
              <a:buNone/>
            </a:pPr>
            <a:r>
              <a:rPr lang="en-US" sz="1400" b="1" dirty="0" smtClean="0"/>
              <a:t>Sentencia: </a:t>
            </a:r>
            <a:r>
              <a:rPr lang="es-ES" sz="1400" dirty="0" smtClean="0"/>
              <a:t>La </a:t>
            </a:r>
            <a:r>
              <a:rPr lang="es-ES" sz="1400" dirty="0"/>
              <a:t>Sala III de la CNCAF confirmó la sentencia del </a:t>
            </a:r>
            <a:r>
              <a:rPr lang="es-ES" sz="1400" dirty="0" smtClean="0"/>
              <a:t>TFN (Sala C, 11/3/19) </a:t>
            </a:r>
            <a:r>
              <a:rPr lang="es-ES" sz="1400" dirty="0"/>
              <a:t>que rechazó la determinación de oficio practicada por el Fisco Nacional que consideraba que la operación efectuada entre sujetos vinculados era una aporte de capital y no una venta de bienes de cambio como lo calificaron las partes, con lo cual se impugnó el pasivo que originó el ajuste por diferencias de </a:t>
            </a:r>
            <a:r>
              <a:rPr lang="es-ES" sz="1400" dirty="0" smtClean="0"/>
              <a:t>cambio en el período 2002.</a:t>
            </a:r>
            <a:r>
              <a:rPr lang="es-ES" sz="1400" dirty="0"/>
              <a:t> </a:t>
            </a:r>
            <a:r>
              <a:rPr lang="es-ES" sz="1400" dirty="0" smtClean="0"/>
              <a:t>La controversia estuvo dirigida a dilucidar si el pasivo de EMC Computer System  Argentina S.A. con su casa matriz –EMC Benelux B.V. Sarl- constituyó un aporte de capital – por lo que no correspondería deducir la diferencia de cambio conf. art. 68 de la Ley 20.628, actual art. 72- o, por el contrario, una deuda comercial. </a:t>
            </a:r>
            <a:r>
              <a:rPr lang="es-ES" sz="1400" dirty="0"/>
              <a:t/>
            </a:r>
            <a:br>
              <a:rPr lang="es-ES" sz="1400" dirty="0"/>
            </a:br>
            <a:endParaRPr lang="es-ES" sz="1400" dirty="0" smtClean="0"/>
          </a:p>
          <a:p>
            <a:pPr marL="0" indent="0" algn="just">
              <a:spcBef>
                <a:spcPts val="0"/>
              </a:spcBef>
              <a:buNone/>
            </a:pPr>
            <a:r>
              <a:rPr lang="es-ES" sz="1400" dirty="0" smtClean="0"/>
              <a:t>El </a:t>
            </a:r>
            <a:r>
              <a:rPr lang="es-ES" sz="1400" dirty="0"/>
              <a:t>Tribunal </a:t>
            </a:r>
            <a:r>
              <a:rPr lang="es-ES" sz="1400" dirty="0" smtClean="0"/>
              <a:t>con sustento en las </a:t>
            </a:r>
            <a:r>
              <a:rPr lang="es-ES" sz="1400" dirty="0"/>
              <a:t>pruebas arrimadas </a:t>
            </a:r>
            <a:r>
              <a:rPr lang="es-ES" sz="1400" dirty="0" smtClean="0"/>
              <a:t>–informativa librada al BCRA y a la Aduana; documental y pericial contable- tuvo por probado que la deuda nació con carácter comercial en la compra-venta de mercaderías, respaldadas con facturas y despachos de importación. Asimismo, tuvo en cuenta que en el período 1998-2002 la casa matriz realizó transferencias de fondos originalmente registrados como préstamos financieros que luego fueron convertidos en aportes irrevocables para futuros aumentos de capital; sin embargo la pericia demostró que no hubo capitalización de la deuda comercial.</a:t>
            </a:r>
          </a:p>
          <a:p>
            <a:pPr marL="0" indent="0" algn="just">
              <a:spcBef>
                <a:spcPts val="0"/>
              </a:spcBef>
              <a:buNone/>
            </a:pPr>
            <a:r>
              <a:rPr lang="en-US" sz="1400" b="1" dirty="0" smtClean="0"/>
              <a:t>Desechó la utilización del principio de realidad económica cuando no existe discordancia entre la sustancia económica del acto y la estructura jurídica y fiscal atribuida por el contribuyente. Aplicó la doctrina de la CSJN que emana de los fallos “Consorcio de Empresas Mendocinas Potrerillos S.A.” (Fallos 340:1513, sentencia del 31/10/2017) y “Transportadora de Energía S.A. (TESA)” (sentencia del 26/12/2019).</a:t>
            </a:r>
          </a:p>
        </p:txBody>
      </p:sp>
      <p:sp>
        <p:nvSpPr>
          <p:cNvPr id="6" name="Slide Number Placeholder 5"/>
          <p:cNvSpPr>
            <a:spLocks noGrp="1"/>
          </p:cNvSpPr>
          <p:nvPr>
            <p:ph type="sldNum" sz="quarter" idx="12"/>
          </p:nvPr>
        </p:nvSpPr>
        <p:spPr/>
        <p:txBody>
          <a:bodyPr/>
          <a:lstStyle/>
          <a:p>
            <a:fld id="{0FA269BB-9CF1-436E-9ADF-E46804694E4E}" type="slidenum">
              <a:rPr lang="en-US" smtClean="0"/>
              <a:t>8</a:t>
            </a:fld>
            <a:endParaRPr lang="en-US" dirty="0"/>
          </a:p>
        </p:txBody>
      </p:sp>
      <p:sp>
        <p:nvSpPr>
          <p:cNvPr id="2" name="Title 1"/>
          <p:cNvSpPr>
            <a:spLocks noGrp="1"/>
          </p:cNvSpPr>
          <p:nvPr>
            <p:ph type="title"/>
          </p:nvPr>
        </p:nvSpPr>
        <p:spPr>
          <a:xfrm>
            <a:off x="837012" y="125085"/>
            <a:ext cx="11354988" cy="1216436"/>
          </a:xfrm>
        </p:spPr>
        <p:txBody>
          <a:bodyPr>
            <a:normAutofit fontScale="90000"/>
          </a:bodyPr>
          <a:lstStyle/>
          <a:p>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EMC COMPUTER</a:t>
            </a:r>
            <a: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br>
              <a:rPr lang="en-US"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800" cap="none" dirty="0" smtClean="0">
                <a:ln w="1905"/>
                <a:effectLst>
                  <a:innerShdw blurRad="69850" dist="43180" dir="5400000">
                    <a:srgbClr val="000000">
                      <a:alpha val="65000"/>
                    </a:srgbClr>
                  </a:innerShdw>
                </a:effectLst>
              </a:rPr>
              <a:t>Cámara Contencioso Administrativo Federal, Sala III </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1800" cap="none" dirty="0" smtClean="0">
                <a:ln w="1905"/>
                <a:effectLst>
                  <a:innerShdw blurRad="69850" dist="43180" dir="5400000">
                    <a:srgbClr val="000000">
                      <a:alpha val="65000"/>
                    </a:srgbClr>
                  </a:innerShdw>
                </a:effectLst>
              </a:rPr>
              <a:t>14/07/2020</a:t>
            </a:r>
            <a:r>
              <a:rPr lang="en-US" sz="1800" cap="none" dirty="0">
                <a:ln w="1905"/>
                <a:effectLst>
                  <a:innerShdw blurRad="69850" dist="43180" dir="5400000">
                    <a:srgbClr val="000000">
                      <a:alpha val="65000"/>
                    </a:srgbClr>
                  </a:innerShdw>
                </a:effectLst>
              </a:rPr>
              <a:t/>
            </a:r>
            <a:br>
              <a:rPr lang="en-US" sz="1800" cap="none" dirty="0">
                <a:ln w="1905"/>
                <a:effectLst>
                  <a:innerShdw blurRad="69850" dist="43180" dir="5400000">
                    <a:srgbClr val="000000">
                      <a:alpha val="65000"/>
                    </a:srgbClr>
                  </a:innerShdw>
                </a:effectLst>
              </a:rPr>
            </a:b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4858525" y="856349"/>
            <a:ext cx="7333476" cy="644666"/>
          </a:xfrm>
        </p:spPr>
        <p:txBody>
          <a:bodyPr>
            <a:normAutofit fontScale="92500" lnSpcReduction="10000"/>
          </a:bodyPr>
          <a:lstStyle/>
          <a:p>
            <a:pPr algn="l"/>
            <a:r>
              <a:rPr lang="en-US" sz="1600" b="1" cap="none" dirty="0" smtClean="0">
                <a:ln w="1905"/>
                <a:solidFill>
                  <a:srgbClr val="000000"/>
                </a:solidFill>
                <a:effectLst>
                  <a:innerShdw blurRad="69850" dist="43180" dir="5400000">
                    <a:srgbClr val="000000">
                      <a:alpha val="65000"/>
                    </a:srgbClr>
                  </a:innerShdw>
                </a:effectLst>
              </a:rPr>
              <a:t>Sujetos vinculados. Deducción de diferencias de cambio. Improcedente recalificación de una compra-venta de mercaderías como aporte de capital. Inoperancia del prinicipio de Realidad Económica. </a:t>
            </a:r>
            <a:endParaRPr lang="en-US"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249425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833" y="1808914"/>
            <a:ext cx="10968968" cy="4810943"/>
          </a:xfrm>
        </p:spPr>
        <p:txBody>
          <a:bodyPr>
            <a:noAutofit/>
          </a:bodyPr>
          <a:lstStyle/>
          <a:p>
            <a:pPr marL="0" indent="0" algn="just">
              <a:buNone/>
            </a:pPr>
            <a:r>
              <a:rPr lang="es-ES" sz="1400" b="1" dirty="0" smtClean="0"/>
              <a:t>Hechos: </a:t>
            </a:r>
            <a:r>
              <a:rPr lang="es-ES" sz="1400" dirty="0" smtClean="0"/>
              <a:t>Viñedos de la Patagonia SRL, promovi</a:t>
            </a:r>
            <a:r>
              <a:rPr lang="es-ES" sz="1400" dirty="0" smtClean="0"/>
              <a:t>ó demanda declarativa de inconstitucionalidad </a:t>
            </a:r>
            <a:r>
              <a:rPr lang="es-ES" sz="1400" dirty="0" smtClean="0"/>
              <a:t>de </a:t>
            </a:r>
            <a:r>
              <a:rPr lang="es-ES" sz="1400" dirty="0"/>
              <a:t>la </a:t>
            </a:r>
            <a:r>
              <a:rPr lang="es-ES" sz="1400" dirty="0" smtClean="0"/>
              <a:t>ley 25.063</a:t>
            </a:r>
            <a:r>
              <a:rPr lang="es-ES" sz="1400" dirty="0"/>
              <a:t>, </a:t>
            </a:r>
            <a:r>
              <a:rPr lang="es-ES" sz="1400" dirty="0" smtClean="0"/>
              <a:t>que instaur</a:t>
            </a:r>
            <a:r>
              <a:rPr lang="es-ES" sz="1400" dirty="0" smtClean="0"/>
              <a:t>ó</a:t>
            </a:r>
            <a:r>
              <a:rPr lang="es-ES" sz="1400" dirty="0" smtClean="0"/>
              <a:t> el IGMP, solicitando se declare su inaplicabilidad a los períodos fiscales comprendidos entre el 2005 y el </a:t>
            </a:r>
            <a:r>
              <a:rPr lang="es-ES" sz="1400" dirty="0"/>
              <a:t>2012 y </a:t>
            </a:r>
            <a:r>
              <a:rPr lang="es-ES" sz="1400" dirty="0" smtClean="0"/>
              <a:t>los anticipos </a:t>
            </a:r>
            <a:r>
              <a:rPr lang="es-ES" sz="1400" dirty="0"/>
              <a:t>1, 2 y 3 de 2013. </a:t>
            </a:r>
            <a:r>
              <a:rPr lang="es-ES" sz="1400" dirty="0" smtClean="0"/>
              <a:t>Detall</a:t>
            </a:r>
            <a:r>
              <a:rPr lang="es-ES" sz="1400" dirty="0" smtClean="0"/>
              <a:t>ó que tuvo </a:t>
            </a:r>
            <a:r>
              <a:rPr lang="es-ES" sz="1400" dirty="0" smtClean="0"/>
              <a:t>quebrantos </a:t>
            </a:r>
            <a:r>
              <a:rPr lang="es-ES" sz="1400" dirty="0"/>
              <a:t>impositivos en </a:t>
            </a:r>
            <a:r>
              <a:rPr lang="es-ES" sz="1400" dirty="0" smtClean="0"/>
              <a:t>los ejercicios </a:t>
            </a:r>
            <a:r>
              <a:rPr lang="es-ES" sz="1400" dirty="0"/>
              <a:t>2005 al 2011, por lo cual abonó el impuesto a la </a:t>
            </a:r>
            <a:r>
              <a:rPr lang="es-ES" sz="1400" dirty="0" smtClean="0"/>
              <a:t>ganancia mínima presunta sin poder trasladarlo </a:t>
            </a:r>
            <a:r>
              <a:rPr lang="es-ES" sz="1400" dirty="0"/>
              <a:t>al pago del </a:t>
            </a:r>
            <a:r>
              <a:rPr lang="es-ES" sz="1400" dirty="0" smtClean="0"/>
              <a:t>Impuesto </a:t>
            </a:r>
            <a:r>
              <a:rPr lang="es-ES" sz="1400" dirty="0"/>
              <a:t>a las </a:t>
            </a:r>
            <a:r>
              <a:rPr lang="es-ES" sz="1400" dirty="0" smtClean="0"/>
              <a:t>Ganancias. Indic</a:t>
            </a:r>
            <a:r>
              <a:rPr lang="es-ES" sz="1400" dirty="0" smtClean="0"/>
              <a:t>ó que en el caso concreto, carecía de capacidad contributiva, siendo irrazonable e inconstitucional la presunción de existencia de una ganancia presunta del 1% del valor de los activos. El Juzgado Cont. Adm. Federal Nº 8 hizo lugar a la demanda (6/8/2018) con remisión a la doctrina de la CSJN en los casos “Hermitage” y “Diario Perfil”. Sostuvo que la Corte no declaró inconstitucional el impuesto en general, sino que en casos particulares, la prueba de inexistencia de rentas fulmina por irrazonable la presunción. Reiteró que no es necesario probar que los activos no son capaces de producir rentas, sino que basta probar la existencia de pérdidas. </a:t>
            </a:r>
          </a:p>
          <a:p>
            <a:pPr marL="0" indent="0" algn="just">
              <a:buNone/>
            </a:pPr>
            <a:r>
              <a:rPr lang="es-ES" sz="1400" b="1" dirty="0" smtClean="0"/>
              <a:t>Sentencia: </a:t>
            </a:r>
            <a:r>
              <a:rPr lang="es-ES" sz="1400" dirty="0" smtClean="0"/>
              <a:t>La </a:t>
            </a:r>
            <a:r>
              <a:rPr lang="es-ES" sz="1400" dirty="0"/>
              <a:t>Sala </a:t>
            </a:r>
            <a:r>
              <a:rPr lang="es-ES" sz="1400" dirty="0" smtClean="0"/>
              <a:t>V, revoc</a:t>
            </a:r>
            <a:r>
              <a:rPr lang="es-ES" sz="1400" dirty="0" smtClean="0"/>
              <a:t>ó el fallo. </a:t>
            </a:r>
            <a:r>
              <a:rPr lang="es-ES" sz="1400" dirty="0" smtClean="0"/>
              <a:t>Sostuvo que la mera demostración de la existencia de quebrantos (sin la acreditación de pérdidas contables) no resulta determinante para tener por verificada la ausencia de capacidad contributiva y, en consecuencia, por afectados los principios constitucionales. En el caso concreto, sin perjuicio de los quebrantos –no controvertidos-, los estados contables de los períodos 2011 a 2015, arrojaron un resultado positivo y, en el año 2012, tuvo resultado impositivo positivo que le permitió absorber parte del quebranto. Sostuvo que el balance impositivo y el contable pueden presentar diferencias y que es necesario tener en cuenta que el IGMP tiene reglas específicas para la medición de los componentes del activo</a:t>
            </a:r>
            <a:r>
              <a:rPr lang="es-ES" sz="1400" dirty="0"/>
              <a:t>. L</a:t>
            </a:r>
            <a:r>
              <a:rPr lang="es-ES" sz="1400" dirty="0" smtClean="0"/>
              <a:t>a imposibilidad </a:t>
            </a:r>
            <a:r>
              <a:rPr lang="es-ES" sz="1400" dirty="0"/>
              <a:t>de </a:t>
            </a:r>
            <a:r>
              <a:rPr lang="es-ES" sz="1400" dirty="0" smtClean="0"/>
              <a:t>computar como pago a cuenta del IGMP el IG por la existencia de quebrantos, no indican per se, la ausencia de capacidad contributiva. Existen otros elementos contables que deben ser evaluados, como la repercusión de los quebrantos en los resultados, su prescripción, la composición de los activos y las variaciones del estado patrimonial y de resultados. </a:t>
            </a:r>
          </a:p>
          <a:p>
            <a:pPr marL="0" indent="0" algn="just">
              <a:buNone/>
            </a:pPr>
            <a:r>
              <a:rPr lang="es-ES" sz="1400" dirty="0" smtClean="0"/>
              <a:t>El </a:t>
            </a:r>
            <a:r>
              <a:rPr lang="es-ES" sz="1400" dirty="0"/>
              <a:t>Tribunal destacó que "para analizar la situación referida la Corte Suprema de Justicia de la Nación principalmente analizó si el balance contable en los periodos reclamados había dado ganancia o pérdida, es decir, realizó dicho análisis sin formular ninguna referencia al resultado operativo del periodo, o a los eventuales ajustes contables que pudieran demostrar la existencia, o no, de un flujo de </a:t>
            </a:r>
            <a:r>
              <a:rPr lang="es-ES" sz="1400" dirty="0" smtClean="0"/>
              <a:t>fondos”.</a:t>
            </a:r>
          </a:p>
          <a:p>
            <a:pPr marL="0" indent="0" algn="just">
              <a:buNone/>
            </a:pPr>
            <a:r>
              <a:rPr lang="es-ES" sz="1400" b="1" dirty="0" smtClean="0"/>
              <a:t>Fallos vinculados: </a:t>
            </a:r>
            <a:r>
              <a:rPr lang="es-ES" sz="1400" dirty="0" smtClean="0"/>
              <a:t>En id</a:t>
            </a:r>
            <a:r>
              <a:rPr lang="es-ES" sz="1400" dirty="0" smtClean="0"/>
              <a:t>éntico sentido se expidió la Sala I de la CACAF en “Pampa Energía” (4/4/2018) y la Sala V en la causa “La Inversora </a:t>
            </a:r>
            <a:r>
              <a:rPr lang="es-ES" sz="1400" dirty="0" smtClean="0"/>
              <a:t>SA </a:t>
            </a:r>
            <a:r>
              <a:rPr lang="es-ES" sz="1400" dirty="0" smtClean="0"/>
              <a:t>y otros” (23/04/2019).</a:t>
            </a:r>
            <a:endParaRPr lang="es-AR" sz="1400" dirty="0"/>
          </a:p>
          <a:p>
            <a:pPr marL="0" indent="0" algn="just">
              <a:buNone/>
            </a:pPr>
            <a:endParaRPr lang="en-US" dirty="0"/>
          </a:p>
        </p:txBody>
      </p:sp>
      <p:sp>
        <p:nvSpPr>
          <p:cNvPr id="5" name="Footer Placeholder 4"/>
          <p:cNvSpPr>
            <a:spLocks noGrp="1"/>
          </p:cNvSpPr>
          <p:nvPr>
            <p:ph type="ftr" sz="quarter" idx="11"/>
          </p:nvPr>
        </p:nvSpPr>
        <p:spPr>
          <a:xfrm>
            <a:off x="-153933" y="923701"/>
            <a:ext cx="3174875" cy="399897"/>
          </a:xfrm>
        </p:spPr>
        <p:txBody>
          <a:bodyPr/>
          <a:lstStyle/>
          <a:p>
            <a:r>
              <a:rPr lang="en-US" sz="1000" dirty="0">
                <a:solidFill>
                  <a:srgbClr val="FFFFFF"/>
                </a:solidFill>
              </a:rPr>
              <a:t>Expositor: María Eugenia Bianchi</a:t>
            </a:r>
          </a:p>
          <a:p>
            <a:r>
              <a:rPr lang="en-US" sz="1000" dirty="0">
                <a:solidFill>
                  <a:srgbClr val="FFFFFF"/>
                </a:solidFill>
              </a:rPr>
              <a:t>b</a:t>
            </a:r>
            <a:r>
              <a:rPr lang="en-US" sz="1000" dirty="0" smtClean="0">
                <a:solidFill>
                  <a:srgbClr val="FFFFFF"/>
                </a:solidFill>
              </a:rPr>
              <a:t>ianchi@estudiobnc.com.ar</a:t>
            </a:r>
            <a:endParaRPr lang="en-US" sz="1000" dirty="0">
              <a:solidFill>
                <a:srgbClr val="FFFFFF"/>
              </a:solidFill>
            </a:endParaRPr>
          </a:p>
        </p:txBody>
      </p:sp>
      <p:sp>
        <p:nvSpPr>
          <p:cNvPr id="6" name="Slide Number Placeholder 5"/>
          <p:cNvSpPr>
            <a:spLocks noGrp="1"/>
          </p:cNvSpPr>
          <p:nvPr>
            <p:ph type="sldNum" sz="quarter" idx="12"/>
          </p:nvPr>
        </p:nvSpPr>
        <p:spPr/>
        <p:txBody>
          <a:bodyPr/>
          <a:lstStyle/>
          <a:p>
            <a:fld id="{0FA269BB-9CF1-436E-9ADF-E46804694E4E}" type="slidenum">
              <a:rPr lang="en-US" smtClean="0"/>
              <a:t>9</a:t>
            </a:fld>
            <a:endParaRPr lang="en-US" dirty="0"/>
          </a:p>
        </p:txBody>
      </p:sp>
      <p:sp>
        <p:nvSpPr>
          <p:cNvPr id="2" name="Title 1"/>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“VIÑEDOS DE LA PATAGONIA”</a:t>
            </a:r>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1600" cap="none" dirty="0" smtClean="0">
                <a:ln w="1905"/>
                <a:effectLst>
                  <a:innerShdw blurRad="69850" dist="43180" dir="5400000">
                    <a:srgbClr val="000000">
                      <a:alpha val="65000"/>
                    </a:srgbClr>
                  </a:innerShdw>
                </a:effectLst>
              </a:rPr>
              <a:t>Cámara Contencioso Administrativo Federal, Sala V</a:t>
            </a:r>
            <a:r>
              <a:rPr lang="en-US" sz="1600" cap="none" dirty="0">
                <a:ln w="1905"/>
                <a:effectLst>
                  <a:innerShdw blurRad="69850" dist="43180" dir="5400000">
                    <a:srgbClr val="000000">
                      <a:alpha val="65000"/>
                    </a:srgbClr>
                  </a:innerShdw>
                </a:effectLst>
              </a:rPr>
              <a:t/>
            </a:r>
            <a:br>
              <a:rPr lang="en-US" sz="1600" cap="none" dirty="0">
                <a:ln w="1905"/>
                <a:effectLst>
                  <a:innerShdw blurRad="69850" dist="43180" dir="5400000">
                    <a:srgbClr val="000000">
                      <a:alpha val="65000"/>
                    </a:srgbClr>
                  </a:innerShdw>
                </a:effectLst>
              </a:rPr>
            </a:br>
            <a:r>
              <a:rPr lang="en-US" sz="1600" cap="none" dirty="0" smtClean="0">
                <a:ln w="1905"/>
                <a:effectLst>
                  <a:innerShdw blurRad="69850" dist="43180" dir="5400000">
                    <a:srgbClr val="000000">
                      <a:alpha val="65000"/>
                    </a:srgbClr>
                  </a:innerShdw>
                </a:effectLst>
              </a:rPr>
              <a:t>17/07/2020</a:t>
            </a:r>
            <a:endParaRPr lang="en-US" sz="1600" dirty="0"/>
          </a:p>
        </p:txBody>
      </p:sp>
      <p:sp>
        <p:nvSpPr>
          <p:cNvPr id="13" name="Subtitle 12">
            <a:extLst>
              <a:ext uri="{FF2B5EF4-FFF2-40B4-BE49-F238E27FC236}">
                <a16:creationId xmlns="" xmlns:a16="http://schemas.microsoft.com/office/drawing/2014/main" id="{5C5F32A6-7FB3-43D2-80F8-5D9A0CBC784F}"/>
              </a:ext>
            </a:extLst>
          </p:cNvPr>
          <p:cNvSpPr>
            <a:spLocks noGrp="1"/>
          </p:cNvSpPr>
          <p:nvPr>
            <p:ph type="subTitle" idx="13"/>
          </p:nvPr>
        </p:nvSpPr>
        <p:spPr>
          <a:xfrm>
            <a:off x="4776840" y="1073357"/>
            <a:ext cx="7316838" cy="712839"/>
          </a:xfrm>
        </p:spPr>
        <p:txBody>
          <a:bodyPr>
            <a:normAutofit/>
          </a:bodyPr>
          <a:lstStyle/>
          <a:p>
            <a:r>
              <a:rPr lang="en-US" sz="1600" b="1" cap="none" dirty="0" smtClean="0">
                <a:ln w="1905"/>
                <a:solidFill>
                  <a:srgbClr val="000000"/>
                </a:solidFill>
                <a:effectLst>
                  <a:innerShdw blurRad="69850" dist="43180" dir="5400000">
                    <a:srgbClr val="000000">
                      <a:alpha val="65000"/>
                    </a:srgbClr>
                  </a:innerShdw>
                </a:effectLst>
              </a:rPr>
              <a:t>Impuesto a la Ganancia Mínima Presunta. Quebrantos</a:t>
            </a:r>
            <a:r>
              <a:rPr lang="en-US" sz="1600" b="1" cap="none" dirty="0">
                <a:ln w="1905"/>
                <a:solidFill>
                  <a:srgbClr val="000000"/>
                </a:solidFill>
                <a:effectLst>
                  <a:innerShdw blurRad="69850" dist="43180" dir="5400000">
                    <a:srgbClr val="000000">
                      <a:alpha val="65000"/>
                    </a:srgbClr>
                  </a:innerShdw>
                </a:effectLst>
              </a:rPr>
              <a:t>.</a:t>
            </a:r>
          </a:p>
        </p:txBody>
      </p:sp>
    </p:spTree>
    <p:extLst>
      <p:ext uri="{BB962C8B-B14F-4D97-AF65-F5344CB8AC3E}">
        <p14:creationId xmlns:p14="http://schemas.microsoft.com/office/powerpoint/2010/main" val="24458394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0102_T_PGO_Template-Justice-16_9" id="{8397BE07-7D04-47B5-B542-50FC4A4BCD42}" vid="{E012AE5A-C39D-48A1-8BE5-A443EDCF1A1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0102_T_PGO_Template-Justice-16_9" id="{8397BE07-7D04-47B5-B542-50FC4A4BCD42}" vid="{FA8CC62A-3304-4F22-BAFD-FCD6673BC5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9896</TotalTime>
  <Words>4418</Words>
  <Application>Microsoft Macintosh PowerPoint</Application>
  <PresentationFormat>Personalizado</PresentationFormat>
  <Paragraphs>103</Paragraphs>
  <Slides>12</Slides>
  <Notes>7</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1_Custom Design</vt:lpstr>
      <vt:lpstr>Custom Design</vt:lpstr>
      <vt:lpstr>CICLO JURISPRUDENCIA TRIBUTOS NACIONALES  ESCUELA DE NEGOCIOS USAL – AGOSTO 2020</vt:lpstr>
      <vt:lpstr>“COPPARONI S.A. c/ DGI s/ Recurso Directo de Organismo Externo” Corte Suprema de Justicia de la Nación 02/07/2020</vt:lpstr>
      <vt:lpstr>“INDACOR S.A.” Corte Suprema de Justicia de la Nación  02/07/2020  </vt:lpstr>
      <vt:lpstr>“FELER, EDUARDO JORGE c/ Estado Nacional y otro s/ Acción mere declarativa de inconstitucionalidad” Corte Suprema de Justicia de la Nación 06/08/2020</vt:lpstr>
      <vt:lpstr>“FIDEICOMISO EDIFICIO LA FAVORITA DE ROSARIO c/ DGI s/ Recurso Directo de Organismo Externo” Cámara Contencioso Administrativo Federal, Sala II 18/06/2020 </vt:lpstr>
      <vt:lpstr>“LANUSSE, LUCAS” Cámara Contencioso Administrativo Federal, Sala I 14/07/2020  </vt:lpstr>
      <vt:lpstr>“LAPENTA, MARÍA ELENA (TF 36345-I) y otro c/ DGI s/ Recurso Directo de Organismo Externo” Cámara Contencioso Administrativo Federal, Sala I 06/07/2020 </vt:lpstr>
      <vt:lpstr>“EMC COMPUTER” Cámara Contencioso Administrativo Federal, Sala III  14/07/2020  </vt:lpstr>
      <vt:lpstr>“VIÑEDOS DE LA PATAGONIA” Cámara Contencioso Administrativo Federal, Sala V 17/07/2020</vt:lpstr>
      <vt:lpstr>“ASFALTERA CORDOBESA S.A. c/ AFIP s/ DAÑOS Y PERJUICIOS” Cámara Federal de Córdoba, Sala A 29/05/2020 </vt:lpstr>
      <vt:lpstr>“M.O.D.O. S.A. DE TRANSPORTE AUTOMOTOR y otros c/ Estado Nacional –Ministerio de Hacienda – AFIP s/  Proceso de Conocimiento” Juzgado Nacional de 1era Inst. Cont. Adm. Fed. Nº 6 30/04/2020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&amp; Law Template</dc:title>
  <dc:creator>PresentationGo.com</dc:creator>
  <dc:description>© Copyright PresentationGo.com</dc:description>
  <cp:lastModifiedBy>Juan Jose Albornoz</cp:lastModifiedBy>
  <cp:revision>170</cp:revision>
  <cp:lastPrinted>2020-08-19T01:21:27Z</cp:lastPrinted>
  <dcterms:created xsi:type="dcterms:W3CDTF">2014-11-26T05:14:11Z</dcterms:created>
  <dcterms:modified xsi:type="dcterms:W3CDTF">2020-08-24T23:11:15Z</dcterms:modified>
  <cp:category>Templates</cp:category>
</cp:coreProperties>
</file>