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autoCompressPictures="0">
  <p:sldMasterIdLst>
    <p:sldMasterId id="2147483648" r:id="rId1"/>
  </p:sldMasterIdLst>
  <p:notesMasterIdLst>
    <p:notesMasterId r:id="rId38"/>
  </p:notesMasterIdLst>
  <p:handoutMasterIdLst>
    <p:handoutMasterId r:id="rId39"/>
  </p:handoutMasterIdLst>
  <p:sldIdLst>
    <p:sldId id="333" r:id="rId2"/>
    <p:sldId id="299" r:id="rId3"/>
    <p:sldId id="300" r:id="rId4"/>
    <p:sldId id="301" r:id="rId5"/>
    <p:sldId id="302" r:id="rId6"/>
    <p:sldId id="303" r:id="rId7"/>
    <p:sldId id="304" r:id="rId8"/>
    <p:sldId id="305" r:id="rId9"/>
    <p:sldId id="306" r:id="rId10"/>
    <p:sldId id="307" r:id="rId11"/>
    <p:sldId id="308" r:id="rId12"/>
    <p:sldId id="309" r:id="rId13"/>
    <p:sldId id="310" r:id="rId14"/>
    <p:sldId id="311" r:id="rId15"/>
    <p:sldId id="312" r:id="rId16"/>
    <p:sldId id="313" r:id="rId17"/>
    <p:sldId id="314" r:id="rId18"/>
    <p:sldId id="315" r:id="rId19"/>
    <p:sldId id="316" r:id="rId20"/>
    <p:sldId id="317" r:id="rId21"/>
    <p:sldId id="318" r:id="rId22"/>
    <p:sldId id="319" r:id="rId23"/>
    <p:sldId id="320" r:id="rId24"/>
    <p:sldId id="321" r:id="rId25"/>
    <p:sldId id="322" r:id="rId26"/>
    <p:sldId id="323" r:id="rId27"/>
    <p:sldId id="324" r:id="rId28"/>
    <p:sldId id="325" r:id="rId29"/>
    <p:sldId id="326" r:id="rId30"/>
    <p:sldId id="327" r:id="rId31"/>
    <p:sldId id="328" r:id="rId32"/>
    <p:sldId id="329" r:id="rId33"/>
    <p:sldId id="330" r:id="rId34"/>
    <p:sldId id="331" r:id="rId35"/>
    <p:sldId id="332" r:id="rId36"/>
    <p:sldId id="334" r:id="rId37"/>
  </p:sldIdLst>
  <p:sldSz cx="12190413"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ECB64A"/>
    <a:srgbClr val="FFFFFF"/>
    <a:srgbClr val="267C6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09" autoAdjust="0"/>
    <p:restoredTop sz="94660"/>
  </p:normalViewPr>
  <p:slideViewPr>
    <p:cSldViewPr snapToGrid="0">
      <p:cViewPr>
        <p:scale>
          <a:sx n="70" d="100"/>
          <a:sy n="70" d="100"/>
        </p:scale>
        <p:origin x="-828" y="-84"/>
      </p:cViewPr>
      <p:guideLst>
        <p:guide orient="horz" pos="2160"/>
        <p:guide pos="3840"/>
      </p:guideLst>
    </p:cSldViewPr>
  </p:slideViewPr>
  <p:notesTextViewPr>
    <p:cViewPr>
      <p:scale>
        <a:sx n="1" d="1"/>
        <a:sy n="1" d="1"/>
      </p:scale>
      <p:origin x="0" y="0"/>
    </p:cViewPr>
  </p:notesTextViewPr>
  <p:sorterViewPr>
    <p:cViewPr>
      <p:scale>
        <a:sx n="90" d="100"/>
        <a:sy n="90" d="100"/>
      </p:scale>
      <p:origin x="0" y="0"/>
    </p:cViewPr>
  </p:sorterViewPr>
  <p:notesViewPr>
    <p:cSldViewPr snapToGrid="0">
      <p:cViewPr varScale="1">
        <p:scale>
          <a:sx n="64" d="100"/>
          <a:sy n="64" d="100"/>
        </p:scale>
        <p:origin x="2778" y="84"/>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2089A45-ACDF-4977-940A-119F11128CB5}" type="datetimeFigureOut">
              <a:rPr lang="es-AR" smtClean="0"/>
              <a:pPr/>
              <a:t>29/9/2020</a:t>
            </a:fld>
            <a:endParaRPr lang="es-AR"/>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BD9A154-5205-40D8-A314-5CE05E9A7D3C}" type="slidenum">
              <a:rPr lang="es-AR" smtClean="0"/>
              <a:pPr/>
              <a:t>‹Nº›</a:t>
            </a:fld>
            <a:endParaRPr lang="es-AR"/>
          </a:p>
        </p:txBody>
      </p:sp>
    </p:spTree>
    <p:extLst>
      <p:ext uri="{BB962C8B-B14F-4D97-AF65-F5344CB8AC3E}">
        <p14:creationId xmlns="" xmlns:p14="http://schemas.microsoft.com/office/powerpoint/2010/main" val="41897298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729403-2434-4942-8537-247D6FB28E24}" type="datetimeFigureOut">
              <a:rPr lang="es-AR" smtClean="0"/>
              <a:pPr/>
              <a:t>29/9/2020</a:t>
            </a:fld>
            <a:endParaRPr lang="es-AR"/>
          </a:p>
        </p:txBody>
      </p:sp>
      <p:sp>
        <p:nvSpPr>
          <p:cNvPr id="4" name="Marcador de imagen de diapositiva 3"/>
          <p:cNvSpPr>
            <a:spLocks noGrp="1" noRot="1" noChangeAspect="1"/>
          </p:cNvSpPr>
          <p:nvPr>
            <p:ph type="sldImg" idx="2"/>
          </p:nvPr>
        </p:nvSpPr>
        <p:spPr>
          <a:xfrm>
            <a:off x="687388" y="1143000"/>
            <a:ext cx="5483225"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E2CB47-A167-4DC4-AB5E-1CE21BB04B1F}" type="slidenum">
              <a:rPr lang="es-AR" smtClean="0"/>
              <a:pPr/>
              <a:t>‹Nº›</a:t>
            </a:fld>
            <a:endParaRPr lang="es-AR"/>
          </a:p>
        </p:txBody>
      </p:sp>
    </p:spTree>
    <p:extLst>
      <p:ext uri="{BB962C8B-B14F-4D97-AF65-F5344CB8AC3E}">
        <p14:creationId xmlns="" xmlns:p14="http://schemas.microsoft.com/office/powerpoint/2010/main" val="819954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3.png"/><Relationship Id="rId7"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9" name="Group 18"/>
          <p:cNvGrpSpPr/>
          <p:nvPr/>
        </p:nvGrpSpPr>
        <p:grpSpPr>
          <a:xfrm>
            <a:off x="546029" y="-4763"/>
            <a:ext cx="5014259"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rgbClr val="ECB64A"/>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accent2">
                <a:lumMod val="7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userDrawn="1"/>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6">
                <a:lumMod val="75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rgbClr val="ECB64A"/>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accent2">
                <a:lumMod val="75000"/>
              </a:schemeClr>
            </a:solidFill>
            <a:ln>
              <a:noFill/>
            </a:ln>
          </p:spPr>
        </p:sp>
      </p:grpSp>
      <p:sp>
        <p:nvSpPr>
          <p:cNvPr id="3" name="Subtitle 2"/>
          <p:cNvSpPr>
            <a:spLocks noGrp="1"/>
          </p:cNvSpPr>
          <p:nvPr>
            <p:ph type="subTitle" idx="1"/>
          </p:nvPr>
        </p:nvSpPr>
        <p:spPr>
          <a:xfrm>
            <a:off x="4514789" y="3996269"/>
            <a:ext cx="6986736" cy="891953"/>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pic>
        <p:nvPicPr>
          <p:cNvPr id="7" name="Imagen 6"/>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7245321" y="345708"/>
            <a:ext cx="3351214" cy="1327602"/>
          </a:xfrm>
          <a:prstGeom prst="rect">
            <a:avLst/>
          </a:prstGeom>
        </p:spPr>
      </p:pic>
      <p:sp>
        <p:nvSpPr>
          <p:cNvPr id="2" name="Title 1"/>
          <p:cNvSpPr>
            <a:spLocks noGrp="1"/>
          </p:cNvSpPr>
          <p:nvPr>
            <p:ph type="ctrTitle"/>
          </p:nvPr>
        </p:nvSpPr>
        <p:spPr>
          <a:xfrm>
            <a:off x="2590465" y="1585543"/>
            <a:ext cx="8911063" cy="2410724"/>
          </a:xfrm>
        </p:spPr>
        <p:txBody>
          <a:bodyPr anchor="b">
            <a:noAutofit/>
          </a:bodyPr>
          <a:lstStyle>
            <a:lvl1pPr algn="r">
              <a:defRPr sz="5400">
                <a:effectLst/>
              </a:defRPr>
            </a:lvl1pPr>
          </a:lstStyle>
          <a:p>
            <a:r>
              <a:rPr lang="es-ES" dirty="0" smtClean="0"/>
              <a:t>Haga clic para modificar el estilo de título del patrón</a:t>
            </a:r>
            <a:endParaRPr lang="en-US" dirty="0"/>
          </a:p>
        </p:txBody>
      </p:sp>
      <p:pic>
        <p:nvPicPr>
          <p:cNvPr id="8" name="Imagen 7"/>
          <p:cNvPicPr>
            <a:picLocks noChangeAspect="1"/>
          </p:cNvPicPr>
          <p:nvPr userDrawn="1"/>
        </p:nvPicPr>
        <p:blipFill rotWithShape="1">
          <a:blip r:embed="rId3">
            <a:extLst>
              <a:ext uri="{28A0092B-C50C-407E-A947-70E740481C1C}">
                <a14:useLocalDpi xmlns="" xmlns:a14="http://schemas.microsoft.com/office/drawing/2010/main" val="0"/>
              </a:ext>
            </a:extLst>
          </a:blip>
          <a:srcRect b="15637"/>
          <a:stretch/>
        </p:blipFill>
        <p:spPr>
          <a:xfrm>
            <a:off x="3986746" y="488115"/>
            <a:ext cx="2503521" cy="1097428"/>
          </a:xfrm>
          <a:prstGeom prst="rect">
            <a:avLst/>
          </a:prstGeom>
        </p:spPr>
      </p:pic>
      <p:sp>
        <p:nvSpPr>
          <p:cNvPr id="38" name="Date Placeholder 3"/>
          <p:cNvSpPr>
            <a:spLocks noGrp="1"/>
          </p:cNvSpPr>
          <p:nvPr>
            <p:ph type="dt" sz="half" idx="10"/>
          </p:nvPr>
        </p:nvSpPr>
        <p:spPr>
          <a:xfrm>
            <a:off x="10509632" y="6630357"/>
            <a:ext cx="872544" cy="143315"/>
          </a:xfrm>
        </p:spPr>
        <p:txBody>
          <a:bodyPr/>
          <a:lstStyle/>
          <a:p>
            <a:fld id="{3C9B6FE3-22EB-47D4-9952-629B5C478968}" type="datetime1">
              <a:rPr lang="en-US" smtClean="0"/>
              <a:pPr/>
              <a:t>9/29/2020</a:t>
            </a:fld>
            <a:endParaRPr lang="en-US" dirty="0"/>
          </a:p>
        </p:txBody>
      </p:sp>
      <p:sp>
        <p:nvSpPr>
          <p:cNvPr id="39" name="Slide Number Placeholder 5"/>
          <p:cNvSpPr>
            <a:spLocks noGrp="1"/>
          </p:cNvSpPr>
          <p:nvPr>
            <p:ph type="sldNum" sz="quarter" idx="12"/>
          </p:nvPr>
        </p:nvSpPr>
        <p:spPr>
          <a:xfrm>
            <a:off x="11588711" y="6630357"/>
            <a:ext cx="420751" cy="143315"/>
          </a:xfrm>
        </p:spPr>
        <p:txBody>
          <a:bodyPr/>
          <a:lstStyle/>
          <a:p>
            <a:fld id="{D57F1E4F-1CFF-5643-939E-217C01CDF565}" type="slidenum">
              <a:rPr lang="en-US" dirty="0"/>
              <a:pPr/>
              <a:t>‹Nº›</a:t>
            </a:fld>
            <a:endParaRPr lang="en-US" dirty="0"/>
          </a:p>
        </p:txBody>
      </p:sp>
      <p:sp>
        <p:nvSpPr>
          <p:cNvPr id="40" name="Subtitle 2"/>
          <p:cNvSpPr txBox="1">
            <a:spLocks/>
          </p:cNvSpPr>
          <p:nvPr userDrawn="1"/>
        </p:nvSpPr>
        <p:spPr>
          <a:xfrm>
            <a:off x="0" y="5325325"/>
            <a:ext cx="12190413" cy="1563621"/>
          </a:xfrm>
          <a:prstGeom prst="rect">
            <a:avLst/>
          </a:prstGeom>
          <a:solidFill>
            <a:schemeClr val="bg1">
              <a:alpha val="86000"/>
            </a:schemeClr>
          </a:solidFill>
        </p:spPr>
        <p:txBody>
          <a:bodyPr vert="horz" lIns="91440" tIns="45720" rIns="91440" bIns="45720"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r>
              <a:rPr lang="es-ES" dirty="0" smtClean="0"/>
              <a:t>Auspician</a:t>
            </a:r>
          </a:p>
          <a:p>
            <a:pPr algn="l"/>
            <a:endParaRPr lang="es-ES" sz="1100" dirty="0" smtClean="0"/>
          </a:p>
          <a:p>
            <a:pPr algn="l"/>
            <a:r>
              <a:rPr lang="es-ES" dirty="0" smtClean="0"/>
              <a:t>Auspicio</a:t>
            </a:r>
            <a:r>
              <a:rPr lang="es-ES" baseline="0" dirty="0" smtClean="0"/>
              <a:t> profesional</a:t>
            </a:r>
            <a:endParaRPr lang="en-US" dirty="0"/>
          </a:p>
        </p:txBody>
      </p:sp>
      <p:pic>
        <p:nvPicPr>
          <p:cNvPr id="41" name="Imagen 40"/>
          <p:cNvPicPr>
            <a:picLocks noChangeAspect="1"/>
          </p:cNvPicPr>
          <p:nvPr userDrawn="1"/>
        </p:nvPicPr>
        <p:blipFill>
          <a:blip r:embed="rId4">
            <a:extLst>
              <a:ext uri="{28A0092B-C50C-407E-A947-70E740481C1C}">
                <a14:useLocalDpi xmlns="" xmlns:a14="http://schemas.microsoft.com/office/drawing/2010/main" val="0"/>
              </a:ext>
            </a:extLst>
          </a:blip>
          <a:stretch>
            <a:fillRect/>
          </a:stretch>
        </p:blipFill>
        <p:spPr>
          <a:xfrm>
            <a:off x="2138514" y="5455463"/>
            <a:ext cx="1464620" cy="723789"/>
          </a:xfrm>
          <a:prstGeom prst="rect">
            <a:avLst/>
          </a:prstGeom>
        </p:spPr>
      </p:pic>
      <p:pic>
        <p:nvPicPr>
          <p:cNvPr id="42" name="Imagen 41"/>
          <p:cNvPicPr>
            <a:picLocks noChangeAspect="1"/>
          </p:cNvPicPr>
          <p:nvPr userDrawn="1"/>
        </p:nvPicPr>
        <p:blipFill>
          <a:blip r:embed="rId5">
            <a:extLst>
              <a:ext uri="{28A0092B-C50C-407E-A947-70E740481C1C}">
                <a14:useLocalDpi xmlns="" xmlns:a14="http://schemas.microsoft.com/office/drawing/2010/main" val="0"/>
              </a:ext>
            </a:extLst>
          </a:blip>
          <a:stretch>
            <a:fillRect/>
          </a:stretch>
        </p:blipFill>
        <p:spPr>
          <a:xfrm>
            <a:off x="4455330" y="5395403"/>
            <a:ext cx="1332588" cy="799657"/>
          </a:xfrm>
          <a:prstGeom prst="rect">
            <a:avLst/>
          </a:prstGeom>
        </p:spPr>
      </p:pic>
      <p:pic>
        <p:nvPicPr>
          <p:cNvPr id="43" name="Imagen 42"/>
          <p:cNvPicPr>
            <a:picLocks noChangeAspect="1"/>
          </p:cNvPicPr>
          <p:nvPr userDrawn="1"/>
        </p:nvPicPr>
        <p:blipFill>
          <a:blip r:embed="rId6">
            <a:extLst>
              <a:ext uri="{28A0092B-C50C-407E-A947-70E740481C1C}">
                <a14:useLocalDpi xmlns="" xmlns:a14="http://schemas.microsoft.com/office/drawing/2010/main" val="0"/>
              </a:ext>
            </a:extLst>
          </a:blip>
          <a:stretch>
            <a:fillRect/>
          </a:stretch>
        </p:blipFill>
        <p:spPr>
          <a:xfrm>
            <a:off x="6665658" y="5292993"/>
            <a:ext cx="1026100" cy="1026233"/>
          </a:xfrm>
          <a:prstGeom prst="rect">
            <a:avLst/>
          </a:prstGeom>
        </p:spPr>
      </p:pic>
      <p:pic>
        <p:nvPicPr>
          <p:cNvPr id="44" name="Imagen 43"/>
          <p:cNvPicPr>
            <a:picLocks noChangeAspect="1"/>
          </p:cNvPicPr>
          <p:nvPr userDrawn="1"/>
        </p:nvPicPr>
        <p:blipFill>
          <a:blip r:embed="rId7">
            <a:extLst>
              <a:ext uri="{28A0092B-C50C-407E-A947-70E740481C1C}">
                <a14:useLocalDpi xmlns="" xmlns:a14="http://schemas.microsoft.com/office/drawing/2010/main" val="0"/>
              </a:ext>
            </a:extLst>
          </a:blip>
          <a:stretch>
            <a:fillRect/>
          </a:stretch>
        </p:blipFill>
        <p:spPr>
          <a:xfrm>
            <a:off x="3272206" y="6215708"/>
            <a:ext cx="494589" cy="557962"/>
          </a:xfrm>
          <a:prstGeom prst="rect">
            <a:avLst/>
          </a:prstGeom>
        </p:spPr>
      </p:pic>
      <p:pic>
        <p:nvPicPr>
          <p:cNvPr id="48" name="Imagen 47"/>
          <p:cNvPicPr>
            <a:picLocks noChangeAspect="1"/>
          </p:cNvPicPr>
          <p:nvPr userDrawn="1"/>
        </p:nvPicPr>
        <p:blipFill>
          <a:blip r:embed="rId8">
            <a:extLst>
              <a:ext uri="{28A0092B-C50C-407E-A947-70E740481C1C}">
                <a14:useLocalDpi xmlns="" xmlns:a14="http://schemas.microsoft.com/office/drawing/2010/main" val="0"/>
              </a:ext>
            </a:extLst>
          </a:blip>
          <a:stretch>
            <a:fillRect/>
          </a:stretch>
        </p:blipFill>
        <p:spPr>
          <a:xfrm>
            <a:off x="8058547" y="5395401"/>
            <a:ext cx="1724761" cy="86249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84119" y="4732865"/>
            <a:ext cx="10017407" cy="566738"/>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385702" y="932112"/>
            <a:ext cx="8224873"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484119" y="5299603"/>
            <a:ext cx="10017407"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6EC43C9C-63B2-4DD4-A7B8-FBCB6BABA0C0}" type="datetime1">
              <a:rPr lang="en-US" smtClean="0"/>
              <a:pPr/>
              <a:t>9/29/2020</a:t>
            </a:fld>
            <a:endParaRPr lang="en-US" dirty="0"/>
          </a:p>
        </p:txBody>
      </p:sp>
      <p:sp>
        <p:nvSpPr>
          <p:cNvPr id="6" name="Footer Placeholder 5"/>
          <p:cNvSpPr>
            <a:spLocks noGrp="1"/>
          </p:cNvSpPr>
          <p:nvPr>
            <p:ph type="ftr" sz="quarter" idx="11"/>
          </p:nvPr>
        </p:nvSpPr>
        <p:spPr>
          <a:xfrm>
            <a:off x="3079880" y="6441739"/>
            <a:ext cx="7083255" cy="331932"/>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84121" y="685800"/>
            <a:ext cx="10017407" cy="3048000"/>
          </a:xfrm>
        </p:spPr>
        <p:txBody>
          <a:bodyPr anchor="ctr">
            <a:normAutofit/>
          </a:bodyPr>
          <a:lstStyle>
            <a:lvl1pPr algn="ctr">
              <a:defRPr sz="32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84120" y="4343400"/>
            <a:ext cx="10017409"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6C74BFC2-1D14-41E1-BC99-5E99AFF7D8A8}" type="datetime1">
              <a:rPr lang="en-US" smtClean="0"/>
              <a:pPr/>
              <a:t>9/29/2020</a:t>
            </a:fld>
            <a:endParaRPr lang="en-US" dirty="0"/>
          </a:p>
        </p:txBody>
      </p:sp>
      <p:sp>
        <p:nvSpPr>
          <p:cNvPr id="5" name="Footer Placeholder 4"/>
          <p:cNvSpPr>
            <a:spLocks noGrp="1"/>
          </p:cNvSpPr>
          <p:nvPr>
            <p:ph type="ftr" sz="quarter" idx="11"/>
          </p:nvPr>
        </p:nvSpPr>
        <p:spPr>
          <a:xfrm>
            <a:off x="3079880" y="6441739"/>
            <a:ext cx="7083255" cy="331932"/>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14" name="TextBox 13"/>
          <p:cNvSpPr txBox="1"/>
          <p:nvPr/>
        </p:nvSpPr>
        <p:spPr>
          <a:xfrm>
            <a:off x="1598404" y="863023"/>
            <a:ext cx="60952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2007" y="2819399"/>
            <a:ext cx="60952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7925" y="685801"/>
            <a:ext cx="8988842" cy="2743199"/>
          </a:xfrm>
        </p:spPr>
        <p:txBody>
          <a:bodyPr anchor="ctr">
            <a:normAutofit/>
          </a:bodyPr>
          <a:lstStyle>
            <a:lvl1pPr algn="ctr">
              <a:defRPr sz="3200" b="0" cap="none">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2436495" y="3428999"/>
            <a:ext cx="8531704"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1484119" y="4343400"/>
            <a:ext cx="10017407"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5712A986-FF63-4FC8-809C-3638E3BE4565}" type="datetime1">
              <a:rPr lang="en-US" smtClean="0"/>
              <a:pPr/>
              <a:t>9/29/2020</a:t>
            </a:fld>
            <a:endParaRPr lang="en-US" dirty="0"/>
          </a:p>
        </p:txBody>
      </p:sp>
      <p:sp>
        <p:nvSpPr>
          <p:cNvPr id="5" name="Footer Placeholder 4"/>
          <p:cNvSpPr>
            <a:spLocks noGrp="1"/>
          </p:cNvSpPr>
          <p:nvPr>
            <p:ph type="ftr" sz="quarter" idx="11"/>
          </p:nvPr>
        </p:nvSpPr>
        <p:spPr>
          <a:xfrm>
            <a:off x="3079880" y="6441739"/>
            <a:ext cx="7083255" cy="331932"/>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484120" y="3308581"/>
            <a:ext cx="10017405" cy="1468800"/>
          </a:xfrm>
        </p:spPr>
        <p:txBody>
          <a:bodyPr anchor="b">
            <a:normAutofit/>
          </a:bodyPr>
          <a:lstStyle>
            <a:lvl1pPr algn="r">
              <a:defRPr sz="32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84119" y="4777381"/>
            <a:ext cx="10017407"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66ECBBD-6038-4C54-A417-AB7B2482E9AD}" type="datetime1">
              <a:rPr lang="en-US" smtClean="0"/>
              <a:pPr/>
              <a:t>9/29/2020</a:t>
            </a:fld>
            <a:endParaRPr lang="en-US" dirty="0"/>
          </a:p>
        </p:txBody>
      </p:sp>
      <p:sp>
        <p:nvSpPr>
          <p:cNvPr id="5" name="Footer Placeholder 4"/>
          <p:cNvSpPr>
            <a:spLocks noGrp="1"/>
          </p:cNvSpPr>
          <p:nvPr>
            <p:ph type="ftr" sz="quarter" idx="11"/>
          </p:nvPr>
        </p:nvSpPr>
        <p:spPr>
          <a:xfrm>
            <a:off x="3079880" y="6441739"/>
            <a:ext cx="7083255" cy="331932"/>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4" name="TextBox 13"/>
          <p:cNvSpPr txBox="1"/>
          <p:nvPr/>
        </p:nvSpPr>
        <p:spPr>
          <a:xfrm>
            <a:off x="1598404" y="863023"/>
            <a:ext cx="60952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2007" y="2819399"/>
            <a:ext cx="60952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7925" y="685801"/>
            <a:ext cx="8988842" cy="2743199"/>
          </a:xfrm>
        </p:spPr>
        <p:txBody>
          <a:bodyPr anchor="ctr">
            <a:normAutofit/>
          </a:bodyPr>
          <a:lstStyle>
            <a:lvl1pPr algn="ctr">
              <a:defRPr sz="3200" b="0" cap="none">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484121" y="3886200"/>
            <a:ext cx="10017407"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s-ES" smtClean="0"/>
              <a:t>Editar el estilo de texto del patrón</a:t>
            </a:r>
          </a:p>
        </p:txBody>
      </p:sp>
      <p:sp>
        <p:nvSpPr>
          <p:cNvPr id="3" name="Text Placeholder 2"/>
          <p:cNvSpPr>
            <a:spLocks noGrp="1"/>
          </p:cNvSpPr>
          <p:nvPr>
            <p:ph type="body" idx="1"/>
          </p:nvPr>
        </p:nvSpPr>
        <p:spPr>
          <a:xfrm>
            <a:off x="1484119" y="4775200"/>
            <a:ext cx="10017407"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AF8BB78D-47C6-4595-8D1A-CE054C6C5C42}" type="datetime1">
              <a:rPr lang="en-US" smtClean="0"/>
              <a:pPr/>
              <a:t>9/29/2020</a:t>
            </a:fld>
            <a:endParaRPr lang="en-US" dirty="0"/>
          </a:p>
        </p:txBody>
      </p:sp>
      <p:sp>
        <p:nvSpPr>
          <p:cNvPr id="5" name="Footer Placeholder 4"/>
          <p:cNvSpPr>
            <a:spLocks noGrp="1"/>
          </p:cNvSpPr>
          <p:nvPr>
            <p:ph type="ftr" sz="quarter" idx="11"/>
          </p:nvPr>
        </p:nvSpPr>
        <p:spPr>
          <a:xfrm>
            <a:off x="3079880" y="6441739"/>
            <a:ext cx="7083255" cy="331932"/>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484120" y="685802"/>
            <a:ext cx="10017408" cy="2727325"/>
          </a:xfrm>
        </p:spPr>
        <p:txBody>
          <a:bodyPr vert="horz" lIns="91440" tIns="45720" rIns="91440" bIns="45720" rtlCol="0" anchor="ctr">
            <a:normAutofit/>
          </a:bodyPr>
          <a:lstStyle>
            <a:lvl1pPr>
              <a:defRPr lang="en-US" b="0" dirty="0"/>
            </a:lvl1pPr>
          </a:lstStyle>
          <a:p>
            <a:pPr marL="0" lvl="0"/>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484120" y="3505200"/>
            <a:ext cx="10017409"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s-ES" smtClean="0"/>
              <a:t>Editar el estilo de texto del patrón</a:t>
            </a:r>
          </a:p>
        </p:txBody>
      </p:sp>
      <p:sp>
        <p:nvSpPr>
          <p:cNvPr id="3" name="Text Placeholder 2"/>
          <p:cNvSpPr>
            <a:spLocks noGrp="1"/>
          </p:cNvSpPr>
          <p:nvPr>
            <p:ph type="body" idx="1"/>
          </p:nvPr>
        </p:nvSpPr>
        <p:spPr>
          <a:xfrm>
            <a:off x="1484120" y="4343400"/>
            <a:ext cx="10017409"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50CBF4DD-3329-47EE-821C-6C141ACD1E3F}" type="datetime1">
              <a:rPr lang="en-US" smtClean="0"/>
              <a:pPr/>
              <a:t>9/29/2020</a:t>
            </a:fld>
            <a:endParaRPr lang="en-US" dirty="0"/>
          </a:p>
        </p:txBody>
      </p:sp>
      <p:sp>
        <p:nvSpPr>
          <p:cNvPr id="5" name="Footer Placeholder 4"/>
          <p:cNvSpPr>
            <a:spLocks noGrp="1"/>
          </p:cNvSpPr>
          <p:nvPr>
            <p:ph type="ftr" sz="quarter" idx="11"/>
          </p:nvPr>
        </p:nvSpPr>
        <p:spPr>
          <a:xfrm>
            <a:off x="3079880" y="6441739"/>
            <a:ext cx="7083255" cy="331932"/>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B4C6F31-927C-49FB-8AE5-3648E564BB71}" type="datetime1">
              <a:rPr lang="en-US" smtClean="0"/>
              <a:pPr/>
              <a:t>9/29/2020</a:t>
            </a:fld>
            <a:endParaRPr lang="en-US" dirty="0"/>
          </a:p>
        </p:txBody>
      </p:sp>
      <p:sp>
        <p:nvSpPr>
          <p:cNvPr id="5" name="Footer Placeholder 4"/>
          <p:cNvSpPr>
            <a:spLocks noGrp="1"/>
          </p:cNvSpPr>
          <p:nvPr>
            <p:ph type="ftr" sz="quarter" idx="11"/>
          </p:nvPr>
        </p:nvSpPr>
        <p:spPr>
          <a:xfrm>
            <a:off x="3079880" y="6441739"/>
            <a:ext cx="7083255" cy="331932"/>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1390" y="685800"/>
            <a:ext cx="1770139" cy="51054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484119" y="685800"/>
            <a:ext cx="8018699" cy="5105400"/>
          </a:xfrm>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063CBE8-833C-497E-97D8-601224525440}" type="datetime1">
              <a:rPr lang="en-US" smtClean="0"/>
              <a:pPr/>
              <a:t>9/29/2020</a:t>
            </a:fld>
            <a:endParaRPr lang="en-US" dirty="0"/>
          </a:p>
        </p:txBody>
      </p:sp>
      <p:sp>
        <p:nvSpPr>
          <p:cNvPr id="5" name="Footer Placeholder 4"/>
          <p:cNvSpPr>
            <a:spLocks noGrp="1"/>
          </p:cNvSpPr>
          <p:nvPr>
            <p:ph type="ftr" sz="quarter" idx="11"/>
          </p:nvPr>
        </p:nvSpPr>
        <p:spPr>
          <a:xfrm>
            <a:off x="3079880" y="6441739"/>
            <a:ext cx="7083255" cy="331932"/>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ECB64A"/>
            </a:solidFill>
          </a:ln>
        </p:spPr>
        <p:txBody>
          <a:bodyPr/>
          <a:lstStyle/>
          <a:p>
            <a:r>
              <a:rPr lang="es-ES" dirty="0" smtClean="0"/>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A6ECEB0-08AC-4C08-A034-D7527739D792}" type="datetime1">
              <a:rPr lang="en-US" smtClean="0"/>
              <a:pPr/>
              <a:t>9/29/2020</a:t>
            </a:fld>
            <a:endParaRPr lang="en-US" dirty="0"/>
          </a:p>
        </p:txBody>
      </p:sp>
      <p:sp>
        <p:nvSpPr>
          <p:cNvPr id="5" name="Footer Placeholder 4"/>
          <p:cNvSpPr>
            <a:spLocks noGrp="1"/>
          </p:cNvSpPr>
          <p:nvPr>
            <p:ph type="ftr" sz="quarter" idx="11"/>
          </p:nvPr>
        </p:nvSpPr>
        <p:spPr>
          <a:xfrm>
            <a:off x="3079880" y="6441739"/>
            <a:ext cx="7083255" cy="331932"/>
          </a:xfrm>
          <a:prstGeom prst="rect">
            <a:avLst/>
          </a:prstGeom>
        </p:spPr>
        <p:txBody>
          <a:bodyPr/>
          <a:lstStyle/>
          <a:p>
            <a:endParaRPr lang="en-US" dirty="0"/>
          </a:p>
        </p:txBody>
      </p:sp>
      <p:sp>
        <p:nvSpPr>
          <p:cNvPr id="6" name="Slide Number Placeholder 5"/>
          <p:cNvSpPr>
            <a:spLocks noGrp="1"/>
          </p:cNvSpPr>
          <p:nvPr>
            <p:ph type="sldNum" sz="quarter" idx="12"/>
          </p:nvPr>
        </p:nvSpPr>
        <p:spPr>
          <a:xfrm>
            <a:off x="11643774" y="6492877"/>
            <a:ext cx="551095"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71945" y="2666999"/>
            <a:ext cx="8929584" cy="2110382"/>
          </a:xfrm>
        </p:spPr>
        <p:txBody>
          <a:bodyPr anchor="b"/>
          <a:lstStyle>
            <a:lvl1pPr algn="r">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71944" y="4777381"/>
            <a:ext cx="8929586"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75355000-6024-44F7-A8E3-63EB368BADC6}" type="datetime1">
              <a:rPr lang="en-US" smtClean="0"/>
              <a:pPr/>
              <a:t>9/29/2020</a:t>
            </a:fld>
            <a:endParaRPr lang="en-US" dirty="0"/>
          </a:p>
        </p:txBody>
      </p:sp>
      <p:sp>
        <p:nvSpPr>
          <p:cNvPr id="5" name="Footer Placeholder 4"/>
          <p:cNvSpPr>
            <a:spLocks noGrp="1"/>
          </p:cNvSpPr>
          <p:nvPr>
            <p:ph type="ftr" sz="quarter" idx="11"/>
          </p:nvPr>
        </p:nvSpPr>
        <p:spPr>
          <a:xfrm>
            <a:off x="3079880" y="6441739"/>
            <a:ext cx="7083255" cy="331932"/>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84120" y="685802"/>
            <a:ext cx="10017409" cy="1752599"/>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484121" y="2667001"/>
            <a:ext cx="4894417"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607106" y="2667000"/>
            <a:ext cx="4894419"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DAFAE2AA-5B16-408C-8BFA-C04AFFEDC3F4}" type="datetime1">
              <a:rPr lang="en-US" smtClean="0"/>
              <a:pPr/>
              <a:t>9/29/2020</a:t>
            </a:fld>
            <a:endParaRPr lang="en-US" dirty="0"/>
          </a:p>
        </p:txBody>
      </p:sp>
      <p:sp>
        <p:nvSpPr>
          <p:cNvPr id="6" name="Footer Placeholder 5"/>
          <p:cNvSpPr>
            <a:spLocks noGrp="1"/>
          </p:cNvSpPr>
          <p:nvPr>
            <p:ph type="ftr" sz="quarter" idx="11"/>
          </p:nvPr>
        </p:nvSpPr>
        <p:spPr>
          <a:xfrm>
            <a:off x="3079880" y="6441739"/>
            <a:ext cx="7083255" cy="331932"/>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771949" y="2658533"/>
            <a:ext cx="46065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484117" y="3335337"/>
            <a:ext cx="4894419"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879593" y="2667000"/>
            <a:ext cx="462193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607106" y="3335337"/>
            <a:ext cx="4894419"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B78853D-8369-49DB-B973-0D6F74AC579E}" type="datetime1">
              <a:rPr lang="en-US" smtClean="0"/>
              <a:pPr/>
              <a:t>9/29/2020</a:t>
            </a:fld>
            <a:endParaRPr lang="en-US" dirty="0"/>
          </a:p>
        </p:txBody>
      </p:sp>
      <p:sp>
        <p:nvSpPr>
          <p:cNvPr id="8" name="Footer Placeholder 7"/>
          <p:cNvSpPr>
            <a:spLocks noGrp="1"/>
          </p:cNvSpPr>
          <p:nvPr>
            <p:ph type="ftr" sz="quarter" idx="11"/>
          </p:nvPr>
        </p:nvSpPr>
        <p:spPr>
          <a:xfrm>
            <a:off x="3079880" y="6441739"/>
            <a:ext cx="7083255" cy="331932"/>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E6613832-F5A7-4135-8DE4-07FABDD80C87}" type="datetime1">
              <a:rPr lang="en-US" smtClean="0"/>
              <a:pPr/>
              <a:t>9/29/2020</a:t>
            </a:fld>
            <a:endParaRPr lang="en-US" dirty="0"/>
          </a:p>
        </p:txBody>
      </p:sp>
      <p:sp>
        <p:nvSpPr>
          <p:cNvPr id="4" name="Footer Placeholder 3"/>
          <p:cNvSpPr>
            <a:spLocks noGrp="1"/>
          </p:cNvSpPr>
          <p:nvPr>
            <p:ph type="ftr" sz="quarter" idx="11"/>
          </p:nvPr>
        </p:nvSpPr>
        <p:spPr>
          <a:xfrm>
            <a:off x="3079880" y="6441739"/>
            <a:ext cx="7083255" cy="331932"/>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8D205C-BA68-48DD-A2A2-3713E4E95143}" type="datetime1">
              <a:rPr lang="en-US" smtClean="0"/>
              <a:pPr/>
              <a:t>9/29/2020</a:t>
            </a:fld>
            <a:endParaRPr lang="en-US" dirty="0"/>
          </a:p>
        </p:txBody>
      </p:sp>
      <p:sp>
        <p:nvSpPr>
          <p:cNvPr id="3" name="Footer Placeholder 2"/>
          <p:cNvSpPr>
            <a:spLocks noGrp="1"/>
          </p:cNvSpPr>
          <p:nvPr>
            <p:ph type="ftr" sz="quarter" idx="11"/>
          </p:nvPr>
        </p:nvSpPr>
        <p:spPr>
          <a:xfrm>
            <a:off x="3079880" y="6441739"/>
            <a:ext cx="7083255" cy="331932"/>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84120" y="1600200"/>
            <a:ext cx="3548659" cy="1371600"/>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261349" y="685801"/>
            <a:ext cx="6240178"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484120" y="2971800"/>
            <a:ext cx="3548659"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3AF18E80-FA67-4F45-929A-F347C879062F}" type="datetime1">
              <a:rPr lang="en-US" smtClean="0"/>
              <a:pPr/>
              <a:t>9/29/2020</a:t>
            </a:fld>
            <a:endParaRPr lang="en-US" dirty="0"/>
          </a:p>
        </p:txBody>
      </p:sp>
      <p:sp>
        <p:nvSpPr>
          <p:cNvPr id="6" name="Footer Placeholder 5"/>
          <p:cNvSpPr>
            <a:spLocks noGrp="1"/>
          </p:cNvSpPr>
          <p:nvPr>
            <p:ph type="ftr" sz="quarter" idx="11"/>
          </p:nvPr>
        </p:nvSpPr>
        <p:spPr>
          <a:xfrm>
            <a:off x="3079880" y="6441739"/>
            <a:ext cx="7083255" cy="331932"/>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82532" y="1752599"/>
            <a:ext cx="5425452" cy="1371600"/>
          </a:xfrm>
        </p:spPr>
        <p:txBody>
          <a:bodyPr anchor="b">
            <a:normAutofit/>
          </a:bodyPr>
          <a:lstStyle>
            <a:lvl1pPr algn="ctr">
              <a:defRPr sz="2800" b="0"/>
            </a:lvl1pPr>
          </a:lstStyle>
          <a:p>
            <a:r>
              <a:rPr lang="es-ES" smtClean="0"/>
              <a:t>Haga clic para modificar el estilo de título del patrón</a:t>
            </a:r>
            <a:endParaRPr lang="en-US" dirty="0"/>
          </a:p>
        </p:txBody>
      </p:sp>
      <p:sp>
        <p:nvSpPr>
          <p:cNvPr id="14" name="Picture Placeholder 2"/>
          <p:cNvSpPr>
            <a:spLocks noGrp="1" noChangeAspect="1"/>
          </p:cNvSpPr>
          <p:nvPr>
            <p:ph type="pic" idx="1"/>
          </p:nvPr>
        </p:nvSpPr>
        <p:spPr>
          <a:xfrm>
            <a:off x="7593693" y="914400"/>
            <a:ext cx="3280548"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482532" y="3124199"/>
            <a:ext cx="5425452"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A00CE6ED-3CD0-4631-A19D-286D84E7C93D}" type="datetime1">
              <a:rPr lang="en-US" smtClean="0"/>
              <a:pPr/>
              <a:t>9/29/2020</a:t>
            </a:fld>
            <a:endParaRPr lang="en-US" dirty="0"/>
          </a:p>
        </p:txBody>
      </p:sp>
      <p:sp>
        <p:nvSpPr>
          <p:cNvPr id="6" name="Footer Placeholder 5"/>
          <p:cNvSpPr>
            <a:spLocks noGrp="1"/>
          </p:cNvSpPr>
          <p:nvPr>
            <p:ph type="ftr" sz="quarter" idx="11"/>
          </p:nvPr>
        </p:nvSpPr>
        <p:spPr>
          <a:xfrm>
            <a:off x="3079880" y="6441739"/>
            <a:ext cx="7083255" cy="331932"/>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grpSp>
        <p:nvGrpSpPr>
          <p:cNvPr id="7" name="Group 6"/>
          <p:cNvGrpSpPr/>
          <p:nvPr/>
        </p:nvGrpSpPr>
        <p:grpSpPr>
          <a:xfrm>
            <a:off x="105642" y="2"/>
            <a:ext cx="1790644"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rgbClr val="ECB64A"/>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accent2">
                <a:lumMod val="7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6">
                <a:lumMod val="75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rgbClr val="ECB64A"/>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accent2">
                <a:lumMod val="75000"/>
              </a:schemeClr>
            </a:solidFill>
            <a:ln>
              <a:noFill/>
            </a:ln>
          </p:spPr>
        </p:sp>
      </p:grpSp>
      <p:sp>
        <p:nvSpPr>
          <p:cNvPr id="2" name="Title Placeholder 1"/>
          <p:cNvSpPr>
            <a:spLocks noGrp="1"/>
          </p:cNvSpPr>
          <p:nvPr>
            <p:ph type="title"/>
          </p:nvPr>
        </p:nvSpPr>
        <p:spPr>
          <a:xfrm>
            <a:off x="1484120" y="685801"/>
            <a:ext cx="10017409" cy="1041400"/>
          </a:xfrm>
          <a:prstGeom prst="rect">
            <a:avLst/>
          </a:prstGeom>
          <a:effectLst/>
        </p:spPr>
        <p:txBody>
          <a:bodyPr vert="horz" lIns="91440" tIns="45720" rIns="91440" bIns="45720" rtlCol="0" anchor="ctr">
            <a:normAutofit/>
          </a:bodyPr>
          <a:lstStyle/>
          <a:p>
            <a:r>
              <a:rPr lang="es-ES" dirty="0" smtClean="0"/>
              <a:t>Haga clic para modificar el estilo de título del patrón</a:t>
            </a:r>
            <a:endParaRPr lang="en-US" dirty="0"/>
          </a:p>
        </p:txBody>
      </p:sp>
      <p:sp>
        <p:nvSpPr>
          <p:cNvPr id="3" name="Text Placeholder 2"/>
          <p:cNvSpPr>
            <a:spLocks noGrp="1"/>
          </p:cNvSpPr>
          <p:nvPr>
            <p:ph type="body" idx="1"/>
          </p:nvPr>
        </p:nvSpPr>
        <p:spPr>
          <a:xfrm>
            <a:off x="1484118" y="1862669"/>
            <a:ext cx="10017409" cy="4492977"/>
          </a:xfrm>
          <a:prstGeom prst="rect">
            <a:avLst/>
          </a:prstGeom>
        </p:spPr>
        <p:txBody>
          <a:bodyPr vert="horz" lIns="91440" tIns="45720" rIns="91440" bIns="45720" rtlCol="0" anchor="ctr">
            <a:normAutofit/>
          </a:bodyPr>
          <a:lstStyle/>
          <a:p>
            <a:pPr lvl="0"/>
            <a:r>
              <a:rPr lang="es-ES" dirty="0" smtClean="0"/>
              <a:t>Editar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4" name="Date Placeholder 3"/>
          <p:cNvSpPr>
            <a:spLocks noGrp="1"/>
          </p:cNvSpPr>
          <p:nvPr>
            <p:ph type="dt" sz="half" idx="2"/>
          </p:nvPr>
        </p:nvSpPr>
        <p:spPr>
          <a:xfrm>
            <a:off x="10239324" y="6441739"/>
            <a:ext cx="1142851" cy="331932"/>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8A4E90D-EE5C-421A-AC4E-56699897C693}" type="datetime1">
              <a:rPr lang="en-US" smtClean="0"/>
              <a:pPr/>
              <a:t>9/29/2020</a:t>
            </a:fld>
            <a:endParaRPr lang="en-US" dirty="0"/>
          </a:p>
        </p:txBody>
      </p:sp>
      <p:sp>
        <p:nvSpPr>
          <p:cNvPr id="6" name="Slide Number Placeholder 5"/>
          <p:cNvSpPr>
            <a:spLocks noGrp="1"/>
          </p:cNvSpPr>
          <p:nvPr>
            <p:ph type="sldNum" sz="quarter" idx="4"/>
          </p:nvPr>
        </p:nvSpPr>
        <p:spPr>
          <a:xfrm>
            <a:off x="11458366" y="6441739"/>
            <a:ext cx="551095" cy="331932"/>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‹Nº›</a:t>
            </a:fld>
            <a:endParaRPr lang="en-US" dirty="0"/>
          </a:p>
        </p:txBody>
      </p:sp>
      <p:pic>
        <p:nvPicPr>
          <p:cNvPr id="14" name="Imagen 13"/>
          <p:cNvPicPr>
            <a:picLocks noChangeAspect="1"/>
          </p:cNvPicPr>
          <p:nvPr userDrawn="1"/>
        </p:nvPicPr>
        <p:blipFill>
          <a:blip r:embed="rId19"/>
          <a:stretch>
            <a:fillRect/>
          </a:stretch>
        </p:blipFill>
        <p:spPr>
          <a:xfrm>
            <a:off x="43281" y="42195"/>
            <a:ext cx="1440836" cy="532620"/>
          </a:xfrm>
          <a:prstGeom prst="rect">
            <a:avLst/>
          </a:prstGeom>
        </p:spPr>
      </p:pic>
      <p:sp>
        <p:nvSpPr>
          <p:cNvPr id="5" name="Rectángulo 4"/>
          <p:cNvSpPr/>
          <p:nvPr userDrawn="1"/>
        </p:nvSpPr>
        <p:spPr>
          <a:xfrm>
            <a:off x="43282" y="562575"/>
            <a:ext cx="1386389" cy="656166"/>
          </a:xfrm>
          <a:prstGeom prst="rect">
            <a:avLst/>
          </a:prstGeom>
          <a:solidFill>
            <a:srgbClr val="FFFFFF">
              <a:alpha val="74902"/>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16" name="Imagen 15"/>
          <p:cNvPicPr>
            <a:picLocks noChangeAspect="1"/>
          </p:cNvPicPr>
          <p:nvPr userDrawn="1"/>
        </p:nvPicPr>
        <p:blipFill rotWithShape="1">
          <a:blip r:embed="rId20">
            <a:extLst>
              <a:ext uri="{28A0092B-C50C-407E-A947-70E740481C1C}">
                <a14:useLocalDpi xmlns="" xmlns:a14="http://schemas.microsoft.com/office/drawing/2010/main" val="0"/>
              </a:ext>
            </a:extLst>
          </a:blip>
          <a:srcRect b="15637"/>
          <a:stretch/>
        </p:blipFill>
        <p:spPr>
          <a:xfrm>
            <a:off x="135636" y="624350"/>
            <a:ext cx="1215044" cy="53261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hf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pic>
        <p:nvPicPr>
          <p:cNvPr id="5" name="4 Marcador de contenido" descr="2.png"/>
          <p:cNvPicPr>
            <a:picLocks noGrp="1" noChangeAspect="1"/>
          </p:cNvPicPr>
          <p:nvPr>
            <p:ph idx="1"/>
          </p:nvPr>
        </p:nvPicPr>
        <p:blipFill>
          <a:blip r:embed="rId2"/>
          <a:stretch>
            <a:fillRect/>
          </a:stretch>
        </p:blipFill>
        <p:spPr>
          <a:xfrm>
            <a:off x="2" y="2"/>
            <a:ext cx="12190412" cy="6857999"/>
          </a:xfrm>
        </p:spPr>
      </p:pic>
      <p:sp>
        <p:nvSpPr>
          <p:cNvPr id="4" name="3 Marcador de número de diapositiva"/>
          <p:cNvSpPr>
            <a:spLocks noGrp="1"/>
          </p:cNvSpPr>
          <p:nvPr>
            <p:ph type="sldNum" sz="quarter" idx="12"/>
          </p:nvPr>
        </p:nvSpPr>
        <p:spPr/>
        <p:txBody>
          <a:bodyPr/>
          <a:lstStyle/>
          <a:p>
            <a:fld id="{D57F1E4F-1CFF-5643-939E-217C01CDF565}" type="slidenum">
              <a:rPr lang="en-US" smtClean="0"/>
              <a:pPr/>
              <a:t>0</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dirty="0" smtClean="0"/>
              <a:t>Autos: “Marítima </a:t>
            </a:r>
            <a:r>
              <a:rPr lang="es-AR" dirty="0" err="1" smtClean="0"/>
              <a:t>Maruba</a:t>
            </a:r>
            <a:r>
              <a:rPr lang="es-AR" dirty="0" smtClean="0"/>
              <a:t> S.A. y otro s/</a:t>
            </a:r>
            <a:r>
              <a:rPr lang="es-AR" dirty="0" err="1" smtClean="0"/>
              <a:t>Inf</a:t>
            </a:r>
            <a:r>
              <a:rPr lang="es-AR" dirty="0" smtClean="0"/>
              <a:t>. Ley 24.769”</a:t>
            </a:r>
            <a:endParaRPr lang="es-AR" dirty="0"/>
          </a:p>
        </p:txBody>
      </p:sp>
      <p:sp>
        <p:nvSpPr>
          <p:cNvPr id="3" name="2 Marcador de contenido"/>
          <p:cNvSpPr>
            <a:spLocks noGrp="1"/>
          </p:cNvSpPr>
          <p:nvPr>
            <p:ph idx="1"/>
          </p:nvPr>
        </p:nvSpPr>
        <p:spPr/>
        <p:txBody>
          <a:bodyPr>
            <a:normAutofit lnSpcReduction="10000"/>
          </a:bodyPr>
          <a:lstStyle/>
          <a:p>
            <a:pPr algn="just">
              <a:buNone/>
            </a:pPr>
            <a:r>
              <a:rPr lang="es-AR" dirty="0" smtClean="0"/>
              <a:t>Tribunal Oral en lo Penal Económico N°2</a:t>
            </a:r>
          </a:p>
          <a:p>
            <a:pPr algn="just">
              <a:buNone/>
            </a:pPr>
            <a:r>
              <a:rPr lang="es-AR" dirty="0" smtClean="0"/>
              <a:t>7/7/2020</a:t>
            </a:r>
          </a:p>
          <a:p>
            <a:pPr lvl="0" algn="just">
              <a:buFont typeface="Century Gothic" pitchFamily="34" charset="0"/>
              <a:buChar char="−"/>
            </a:pPr>
            <a:r>
              <a:rPr lang="es-AR" dirty="0" smtClean="0"/>
              <a:t>En los autos de la referencia se imputó a Gustavo Alberto Rodríguez </a:t>
            </a:r>
            <a:r>
              <a:rPr lang="es-AR" dirty="0" smtClean="0"/>
              <a:t>Vázquez</a:t>
            </a:r>
            <a:r>
              <a:rPr lang="es-AR" dirty="0" smtClean="0"/>
              <a:t>, en carácter personal, y a la firma Marítima </a:t>
            </a:r>
            <a:r>
              <a:rPr lang="es-AR" dirty="0" err="1" smtClean="0"/>
              <a:t>Maruba</a:t>
            </a:r>
            <a:r>
              <a:rPr lang="es-AR" dirty="0" smtClean="0"/>
              <a:t> S.A., representada por Rodríguez </a:t>
            </a:r>
            <a:r>
              <a:rPr lang="es-AR" dirty="0" smtClean="0"/>
              <a:t>Vázquez </a:t>
            </a:r>
            <a:r>
              <a:rPr lang="es-AR" dirty="0" smtClean="0"/>
              <a:t>en calidad de presidente</a:t>
            </a:r>
            <a:r>
              <a:rPr lang="es-AR" b="1" dirty="0" smtClean="0"/>
              <a:t>, el delito previsto en el art. 7 de la ley penal tributaria 27.430 </a:t>
            </a:r>
            <a:r>
              <a:rPr lang="es-AR" dirty="0" smtClean="0"/>
              <a:t>en calidad de autor (art.45 C.P.), por la presunta </a:t>
            </a:r>
            <a:r>
              <a:rPr lang="es-AR" b="1" dirty="0" smtClean="0"/>
              <a:t>apropiación indebida de tributos en relación a los aportes con destino al Régimen Nacional de Seguridad Social y al de Obras Sociales</a:t>
            </a:r>
            <a:r>
              <a:rPr lang="es-AR" dirty="0" smtClean="0"/>
              <a:t>, por los periodos Junio/2018 y Julio/2018 por las sumas de $7.526.078,06 y $5.341.709,74 respectivamente.</a:t>
            </a:r>
          </a:p>
          <a:p>
            <a:pPr lvl="0" algn="just">
              <a:buFont typeface="Century Gothic" pitchFamily="34" charset="0"/>
              <a:buChar char="−"/>
            </a:pPr>
            <a:r>
              <a:rPr lang="es-AR" dirty="0" smtClean="0"/>
              <a:t>Formulado el auto de elevación a juicio y arribados los autos al Tribunal Oral, </a:t>
            </a:r>
            <a:r>
              <a:rPr lang="es-AR" b="1" dirty="0" smtClean="0"/>
              <a:t>el defensor particular solicitó la extinción de la acción penal en los términos del art. 59 inc. 6° del C.P. (ley 27.147).</a:t>
            </a:r>
          </a:p>
          <a:p>
            <a:pPr algn="just">
              <a:buNone/>
            </a:pPr>
            <a:endParaRPr lang="es-AR" dirty="0" smtClean="0"/>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9</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84118" y="655093"/>
            <a:ext cx="10017409" cy="5700552"/>
          </a:xfrm>
        </p:spPr>
        <p:txBody>
          <a:bodyPr>
            <a:normAutofit fontScale="85000" lnSpcReduction="10000"/>
          </a:bodyPr>
          <a:lstStyle/>
          <a:p>
            <a:pPr algn="just">
              <a:buNone/>
            </a:pPr>
            <a:r>
              <a:rPr lang="es-AR" sz="2100" dirty="0" smtClean="0"/>
              <a:t>El Tribunal consideró lo siguiente:</a:t>
            </a:r>
          </a:p>
          <a:p>
            <a:pPr marL="627063" lvl="0" indent="-176213" algn="just"/>
            <a:r>
              <a:rPr lang="es-AR" sz="2100" dirty="0" smtClean="0"/>
              <a:t>Toda vez que dicho artículo dispone que la acción penal se extinguirá por conciliación o reparación integral del perjuicio, de conformidad con lo previsto en las leyes procesales correspondientes, </a:t>
            </a:r>
            <a:r>
              <a:rPr lang="es-AR" sz="2100" b="1" dirty="0" smtClean="0"/>
              <a:t>la pregunta que cabe formular es si resulta operativa toda vez que no se reglamentó dicha causal en las leyes procesales</a:t>
            </a:r>
            <a:r>
              <a:rPr lang="es-AR" sz="2100" dirty="0" smtClean="0"/>
              <a:t>. Se aclara que en el nuevo Código Procesal Penal Federal solo se establece como causal de disponibilidad de la acción penal la conciliación (art. 34), no se contempla la reglamentación del citado art. 59 inc. 6° del C.P.</a:t>
            </a:r>
          </a:p>
          <a:p>
            <a:pPr marL="627063" indent="-176213" algn="just"/>
            <a:r>
              <a:rPr lang="es-AR" sz="2100" b="1" dirty="0" smtClean="0"/>
              <a:t>Una norma es operativa cuando no necesita reglamentación, mientras que una norma es programática cuando sí necesita de otras normas para su operatividad</a:t>
            </a:r>
            <a:r>
              <a:rPr lang="es-AR" sz="2100" dirty="0" smtClean="0"/>
              <a:t>. </a:t>
            </a:r>
            <a:r>
              <a:rPr lang="es-AR" sz="2100" b="1" dirty="0" smtClean="0"/>
              <a:t>La C.S.J.N. </a:t>
            </a:r>
            <a:r>
              <a:rPr lang="es-AR" sz="2100" dirty="0" smtClean="0"/>
              <a:t>ha  dicho que una norma es operativa cuando está dirigida a una </a:t>
            </a:r>
            <a:r>
              <a:rPr lang="es-AR" sz="2100" b="1" dirty="0" smtClean="0"/>
              <a:t>situación de la realidad en la que puede operar inmediatamente</a:t>
            </a:r>
            <a:r>
              <a:rPr lang="es-AR" sz="2100" dirty="0" smtClean="0"/>
              <a:t>, sin necesidad de instituciones que deba establecer el Congreso (Fallos 320:2948).</a:t>
            </a:r>
          </a:p>
          <a:p>
            <a:pPr marL="627063" indent="-176213" algn="just"/>
            <a:r>
              <a:rPr lang="es-AR" sz="2100" dirty="0" smtClean="0"/>
              <a:t>La circunstancia de que el artículo remita a una reglamentación aún no sancionada no priva al mismo de su naturaleza operativa (en coincidencia con el Fiscal de Juicio).</a:t>
            </a:r>
          </a:p>
          <a:p>
            <a:pPr marL="627063" indent="-176213" algn="just"/>
            <a:r>
              <a:rPr lang="es-AR" sz="2100" b="1" dirty="0" smtClean="0"/>
              <a:t>La Corte ya tiene dicho que toda norma que reconoce un derecho es directamente operativa </a:t>
            </a:r>
            <a:r>
              <a:rPr lang="es-AR" sz="2100" dirty="0" smtClean="0"/>
              <a:t>y el referido artículo consagra el derecho del imputado a extinguir la acción penal por conciliación o reparación integral del perjuicio.</a:t>
            </a:r>
          </a:p>
          <a:p>
            <a:pPr marL="627063" indent="0" algn="just"/>
            <a:endParaRPr lang="es-AR" dirty="0"/>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10</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84118" y="614149"/>
            <a:ext cx="10017409" cy="5741496"/>
          </a:xfrm>
        </p:spPr>
        <p:txBody>
          <a:bodyPr>
            <a:normAutofit/>
          </a:bodyPr>
          <a:lstStyle/>
          <a:p>
            <a:pPr marL="627063" indent="0" algn="just">
              <a:buNone/>
            </a:pPr>
            <a:r>
              <a:rPr lang="es-AR" b="1" dirty="0" smtClean="0"/>
              <a:t>La propia Constitución en su art. 14 </a:t>
            </a:r>
            <a:r>
              <a:rPr lang="es-AR" dirty="0" smtClean="0"/>
              <a:t>establece que todos los habitantes gozan de los derechos “conforme las leyes que reglamentan su ejercicio” y no por ello tales derechos dejan de ser directamente operativos. </a:t>
            </a:r>
          </a:p>
          <a:p>
            <a:pPr marL="627063" indent="0" algn="just">
              <a:buNone/>
            </a:pPr>
            <a:r>
              <a:rPr lang="es-AR" b="1" dirty="0" smtClean="0"/>
              <a:t>El Dr. </a:t>
            </a:r>
            <a:r>
              <a:rPr lang="es-AR" b="1" dirty="0" err="1" smtClean="0"/>
              <a:t>Bidart</a:t>
            </a:r>
            <a:r>
              <a:rPr lang="es-AR" b="1" dirty="0" smtClean="0"/>
              <a:t> Campos</a:t>
            </a:r>
            <a:r>
              <a:rPr lang="es-AR" dirty="0" smtClean="0"/>
              <a:t>, al analizar las normas del Pacto de San José de Costa Rica y del Pacto Internacional de Derechos Civiles y Económicos, sostenía que aún cuando una norma usara la formula “toda persona tiene derecho a” pero intercalaba las expresiones “conforme la ley” o “en las condiciones que establezca la ley”, ello no le quitaba su carácter de operativa.</a:t>
            </a:r>
          </a:p>
          <a:p>
            <a:pPr marL="627063" indent="0" algn="just">
              <a:buNone/>
            </a:pPr>
            <a:r>
              <a:rPr lang="es-AR" dirty="0" smtClean="0"/>
              <a:t>Los términos “conciliación” o “reparación integral del perjuicio” son extraños a toda la normativa penal pues aluden más a instituciones procesales civiles (por ej. art. 36 inc. 2 del C.P.C. y C.N.).</a:t>
            </a:r>
          </a:p>
          <a:p>
            <a:pPr marL="627063" indent="0" algn="just">
              <a:buNone/>
            </a:pPr>
            <a:r>
              <a:rPr lang="es-AR" dirty="0" smtClean="0"/>
              <a:t>No obstante en el C.P. hay otras figuras que aluden a la reparación al estado anterior a la comisión del delito e indemnización de los daños y perjuicios causados por el mismo (arts. 11 inc.1°; 29; 30; y 76 bis 3°parrafo).</a:t>
            </a:r>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11</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84118" y="641447"/>
            <a:ext cx="10017409" cy="5714199"/>
          </a:xfrm>
        </p:spPr>
        <p:txBody>
          <a:bodyPr>
            <a:normAutofit/>
          </a:bodyPr>
          <a:lstStyle/>
          <a:p>
            <a:pPr marL="627063" indent="0" algn="just">
              <a:buNone/>
            </a:pPr>
            <a:r>
              <a:rPr lang="es-AR" dirty="0" smtClean="0"/>
              <a:t>Ahora bien por vía de principio no resulta aplicable la reparación integral del perjuicio como causal extintiva de la acción penal respecto a aquellos delitos por los cuales existe compromiso internacional de prevenir, investigar y juzgar (por ej.: tráfico ilícito de estupefacientes, genocidio, torturas o tratos inhumanos, lavado de activos, violencia de género corrupción en la administración pública, conductas que afecten los derechos de los niños, actos de terrorismo). </a:t>
            </a:r>
          </a:p>
          <a:p>
            <a:pPr marL="627063" lvl="0" indent="-176213" algn="just"/>
            <a:r>
              <a:rPr lang="es-AR" dirty="0" smtClean="0"/>
              <a:t>Otro aspecto que cabe decidir es si existe algún impedimento en la Ley Penal Tributaria para la aplicación del art. 59 inc. 6° del C.P.. Sería el caso de que </a:t>
            </a:r>
            <a:r>
              <a:rPr lang="es-AR" b="1" dirty="0" smtClean="0"/>
              <a:t>en el régimen penal tributario existe su propia causal de salida anticipada del proceso (art. 16 ley 24.769 vigente en su oportunidad </a:t>
            </a:r>
            <a:r>
              <a:rPr lang="es-AR" dirty="0" smtClean="0"/>
              <a:t>o  1° párrafo del art. 279 del nuevo régimen penal tributario) y que por ello mismo su especialidad priva sobre la generalidad del art. 59 inc. 6° del C.P.</a:t>
            </a:r>
          </a:p>
          <a:p>
            <a:pPr algn="just">
              <a:buNone/>
            </a:pPr>
            <a:endParaRPr lang="es-AR" dirty="0"/>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12</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84118" y="627797"/>
            <a:ext cx="10017409" cy="5727847"/>
          </a:xfrm>
        </p:spPr>
        <p:txBody>
          <a:bodyPr>
            <a:normAutofit/>
          </a:bodyPr>
          <a:lstStyle/>
          <a:p>
            <a:pPr marL="627063" lvl="0" indent="-176213" algn="just"/>
            <a:r>
              <a:rPr lang="es-AR" b="1" dirty="0" smtClean="0"/>
              <a:t>En primer lugar  en el art. 59 no se establece restricción alguna </a:t>
            </a:r>
            <a:r>
              <a:rPr lang="es-AR" dirty="0" smtClean="0"/>
              <a:t>en cuanto a su aplicación (tampoco lo hace el Anteproyecto del Código Penal de 2018 en su art. 59 inc. 7). </a:t>
            </a:r>
          </a:p>
          <a:p>
            <a:pPr marL="627063" lvl="0" indent="-176213" algn="just"/>
            <a:r>
              <a:rPr lang="es-AR" dirty="0" smtClean="0"/>
              <a:t>En segundo lugar se vincula con el argumento de que </a:t>
            </a:r>
            <a:r>
              <a:rPr lang="es-AR" b="1" dirty="0" smtClean="0"/>
              <a:t>al tener la ley especial un régimen propio de extinción de la acción penal, el mismo priva sobre el general </a:t>
            </a:r>
            <a:r>
              <a:rPr lang="es-AR" dirty="0" smtClean="0"/>
              <a:t>del art. 59 inc. 6 del C.P. </a:t>
            </a:r>
          </a:p>
          <a:p>
            <a:pPr marL="627063" indent="0" algn="just">
              <a:buNone/>
            </a:pPr>
            <a:r>
              <a:rPr lang="es-AR" dirty="0" smtClean="0"/>
              <a:t>En base a ello </a:t>
            </a:r>
            <a:r>
              <a:rPr lang="es-AR" b="1" dirty="0" smtClean="0"/>
              <a:t>cuando el art. 4 del C.P. alude a que sus disposiciones se aplicarán a los delitos de las leyes especiales en cuanto a éstas no dispongan lo contrario</a:t>
            </a:r>
            <a:r>
              <a:rPr lang="es-AR" dirty="0" smtClean="0"/>
              <a:t>, se está refiriendo a normas que se opongan a su régimen general, por ej.: las disposiciones vinculadas con la pena de la tentativa en el delito de contrabando (art. 872 del C.A.) privan sobre las normas generales de los arts. 44 y siguientes del C.P.</a:t>
            </a:r>
          </a:p>
          <a:p>
            <a:pPr lvl="0" algn="just"/>
            <a:endParaRPr lang="es-AR" dirty="0"/>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13</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84118" y="614150"/>
            <a:ext cx="10017409" cy="5686904"/>
          </a:xfrm>
        </p:spPr>
        <p:txBody>
          <a:bodyPr>
            <a:noAutofit/>
          </a:bodyPr>
          <a:lstStyle/>
          <a:p>
            <a:pPr marL="627063" indent="0" algn="just">
              <a:buNone/>
            </a:pPr>
            <a:r>
              <a:rPr lang="es-AR" sz="1800" b="1" dirty="0" smtClean="0"/>
              <a:t>En el caso de la ley 24.769 aplicable al caso no existe un criterio concreto que impida la aplicación del régimen general del C.P. </a:t>
            </a:r>
            <a:r>
              <a:rPr lang="es-AR" sz="1800" dirty="0" smtClean="0"/>
              <a:t>(por su parte la ley 23.771, establecía un régimen de exención y excarcelación distinto al régimen general del C.P.P.N., es decir se oponía al mismo con sus propias normas). </a:t>
            </a:r>
          </a:p>
          <a:p>
            <a:pPr marL="627063" indent="0" algn="just">
              <a:buNone/>
            </a:pPr>
            <a:r>
              <a:rPr lang="es-AR" sz="1800" b="1" dirty="0" smtClean="0"/>
              <a:t>Con relación a la suspensión del juicio a prueba</a:t>
            </a:r>
            <a:r>
              <a:rPr lang="es-AR" sz="1800" dirty="0" smtClean="0"/>
              <a:t>, el legislador cuando modifica el art. 76 bis del C.P. por la ley N° 27.435 estableció expresamente que tal instituto no era de aplicación a los delitos de la ley N° 24.769, poniendo fin así a la doctrina anterior y opuesta de la C.S.J.N. (en “NANUT” del 7/10/08 y “CANGIASSO” del 16/12/14 donde la Corte había dicho que se aplicaba). Es decir que fue necesaria una modificación expresa para hacer inaplicable a los delitos tributarios el régimen general del C.P. respecto a la suspensión del juicio a prueba. </a:t>
            </a:r>
          </a:p>
          <a:p>
            <a:pPr marL="627063" indent="0" algn="just">
              <a:buNone/>
            </a:pPr>
            <a:r>
              <a:rPr lang="es-AR" sz="1800" b="1" dirty="0" smtClean="0"/>
              <a:t>En el caso que nos ocupa no existe esa norma especial que vede la aplicación del art. 59 inc. 6° del C.P. </a:t>
            </a:r>
            <a:r>
              <a:rPr lang="es-AR" sz="1800" dirty="0" smtClean="0"/>
              <a:t>a tales supuestos y el Tribunal no puede pretorianamente crear una restricción al margen de la ley.</a:t>
            </a:r>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14</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84118" y="627797"/>
            <a:ext cx="10017409" cy="5727847"/>
          </a:xfrm>
        </p:spPr>
        <p:txBody>
          <a:bodyPr>
            <a:normAutofit/>
          </a:bodyPr>
          <a:lstStyle/>
          <a:p>
            <a:endParaRPr lang="es-AR" dirty="0" smtClean="0"/>
          </a:p>
          <a:p>
            <a:pPr marL="627063" indent="0" algn="just">
              <a:buNone/>
            </a:pPr>
            <a:r>
              <a:rPr lang="es-AR" dirty="0" smtClean="0"/>
              <a:t>Así se puede concluir que </a:t>
            </a:r>
            <a:r>
              <a:rPr lang="es-AR" b="1" dirty="0" smtClean="0"/>
              <a:t>una reparación integral del perjuicio </a:t>
            </a:r>
            <a:r>
              <a:rPr lang="es-AR" dirty="0" smtClean="0"/>
              <a:t>para los delitos fiscales </a:t>
            </a:r>
            <a:r>
              <a:rPr lang="es-AR" b="1" dirty="0" smtClean="0"/>
              <a:t>abarca como mínimo la satisfacción incondicional </a:t>
            </a:r>
            <a:r>
              <a:rPr lang="es-AR" dirty="0" smtClean="0"/>
              <a:t>de las obligaciones tributarias lesionadas, la renuncia posterior a toda acción y derecho y el pago de costas y gastos causídicos.</a:t>
            </a:r>
          </a:p>
          <a:p>
            <a:pPr marL="627063" indent="0" algn="just">
              <a:buNone/>
            </a:pPr>
            <a:r>
              <a:rPr lang="es-AR" dirty="0" smtClean="0"/>
              <a:t>Siendo que la AFIP había manifestado que las obligaciones se encontraban canceladas, los interesados manifestaron su voluntad de desistir y renunciar a toda acción y derecho al respecto, haciéndose cargo de las costas causídicas y por lo tanto se ha reparado el perjuicio económico en forma integral, se resolvió tener por extinguida la acción penal.  </a:t>
            </a:r>
          </a:p>
          <a:p>
            <a:pPr marL="627063" indent="0">
              <a:buNone/>
            </a:pPr>
            <a:endParaRPr lang="es-AR" dirty="0"/>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15</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dirty="0" smtClean="0"/>
              <a:t>Autos: “N </a:t>
            </a:r>
            <a:r>
              <a:rPr lang="es-AR" dirty="0" err="1" smtClean="0"/>
              <a:t>N</a:t>
            </a:r>
            <a:r>
              <a:rPr lang="es-AR" dirty="0" smtClean="0"/>
              <a:t> y otros s/ Evasión Tributaria Simple”</a:t>
            </a:r>
            <a:endParaRPr lang="es-AR" dirty="0"/>
          </a:p>
        </p:txBody>
      </p:sp>
      <p:sp>
        <p:nvSpPr>
          <p:cNvPr id="3" name="2 Marcador de contenido"/>
          <p:cNvSpPr>
            <a:spLocks noGrp="1"/>
          </p:cNvSpPr>
          <p:nvPr>
            <p:ph idx="1"/>
          </p:nvPr>
        </p:nvSpPr>
        <p:spPr/>
        <p:txBody>
          <a:bodyPr>
            <a:normAutofit fontScale="92500" lnSpcReduction="10000"/>
          </a:bodyPr>
          <a:lstStyle/>
          <a:p>
            <a:pPr marL="0" indent="0" algn="just">
              <a:buNone/>
            </a:pPr>
            <a:r>
              <a:rPr lang="es-AR" dirty="0" smtClean="0"/>
              <a:t>Cámara de Apelaciones en lo P.C. y F., Sala III</a:t>
            </a:r>
          </a:p>
          <a:p>
            <a:pPr marL="0" indent="0" algn="just">
              <a:buNone/>
            </a:pPr>
            <a:r>
              <a:rPr lang="es-AR" dirty="0" smtClean="0"/>
              <a:t>Incidente de apelación en autos: “Guido, </a:t>
            </a:r>
            <a:r>
              <a:rPr lang="es-AR" dirty="0" err="1" smtClean="0"/>
              <a:t>Guidi</a:t>
            </a:r>
            <a:r>
              <a:rPr lang="es-AR" dirty="0" smtClean="0"/>
              <a:t> y otros s/ Evasión Tributaria Simple” </a:t>
            </a:r>
          </a:p>
          <a:p>
            <a:pPr marL="0" indent="0" algn="just">
              <a:buNone/>
            </a:pPr>
            <a:r>
              <a:rPr lang="es-AR" dirty="0" smtClean="0"/>
              <a:t>24/8/2020</a:t>
            </a:r>
          </a:p>
          <a:p>
            <a:pPr lvl="0" algn="just">
              <a:buFont typeface="Century Gothic" pitchFamily="34" charset="0"/>
              <a:buChar char="−"/>
            </a:pPr>
            <a:r>
              <a:rPr lang="es-AR" dirty="0" smtClean="0"/>
              <a:t>En cuanto a los hechos, </a:t>
            </a:r>
            <a:r>
              <a:rPr lang="es-AR" b="1" dirty="0" smtClean="0"/>
              <a:t>se endilgó </a:t>
            </a:r>
            <a:r>
              <a:rPr lang="es-AR" dirty="0" smtClean="0"/>
              <a:t>mediante requerimiento de juicio a Guido </a:t>
            </a:r>
            <a:r>
              <a:rPr lang="es-AR" dirty="0" err="1" smtClean="0"/>
              <a:t>Guidi</a:t>
            </a:r>
            <a:r>
              <a:rPr lang="es-AR" dirty="0" smtClean="0"/>
              <a:t>, Fernando </a:t>
            </a:r>
            <a:r>
              <a:rPr lang="es-AR" dirty="0" err="1" smtClean="0"/>
              <a:t>Guidi</a:t>
            </a:r>
            <a:r>
              <a:rPr lang="es-AR" dirty="0" smtClean="0"/>
              <a:t>, Renata </a:t>
            </a:r>
            <a:r>
              <a:rPr lang="es-AR" dirty="0" err="1" smtClean="0"/>
              <a:t>Guidi</a:t>
            </a:r>
            <a:r>
              <a:rPr lang="es-AR" dirty="0" smtClean="0"/>
              <a:t> y a la firma “Guido </a:t>
            </a:r>
            <a:r>
              <a:rPr lang="es-AR" dirty="0" err="1" smtClean="0"/>
              <a:t>Guidi</a:t>
            </a:r>
            <a:r>
              <a:rPr lang="es-AR" dirty="0" smtClean="0"/>
              <a:t> S.A.” </a:t>
            </a:r>
            <a:r>
              <a:rPr lang="es-AR" b="1" dirty="0" smtClean="0"/>
              <a:t>haber evadido mediante las presentaciones de declaraciones juradas engañosas, el pago del impuesto a los ingresos brutos de la ciudad</a:t>
            </a:r>
            <a:r>
              <a:rPr lang="es-AR" dirty="0" smtClean="0"/>
              <a:t> (ejercicios 2012 y 2013) por las sumas de $1.768.177,30 y $3.033.646,83 respectivamente. </a:t>
            </a:r>
          </a:p>
          <a:p>
            <a:pPr algn="just">
              <a:buFont typeface="Century Gothic" pitchFamily="34" charset="0"/>
              <a:buChar char="−"/>
            </a:pPr>
            <a:r>
              <a:rPr lang="es-AR" dirty="0" smtClean="0"/>
              <a:t>La empresa era una concesionaria de autos. </a:t>
            </a:r>
          </a:p>
          <a:p>
            <a:pPr lvl="0" algn="just">
              <a:buFont typeface="Century Gothic" pitchFamily="34" charset="0"/>
              <a:buChar char="−"/>
            </a:pPr>
            <a:r>
              <a:rPr lang="es-AR" b="1" dirty="0" smtClean="0"/>
              <a:t>La defensa planteó diversas excepciones de previo y especial pronunciamiento</a:t>
            </a:r>
            <a:r>
              <a:rPr lang="es-AR" dirty="0" smtClean="0"/>
              <a:t>, las que fueron reproducidas en la audiencia celebrada el 10/6/20. </a:t>
            </a:r>
          </a:p>
          <a:p>
            <a:pPr lvl="0" algn="just">
              <a:buFont typeface="Century Gothic" pitchFamily="34" charset="0"/>
              <a:buChar char="−"/>
            </a:pPr>
            <a:r>
              <a:rPr lang="es-AR" b="1" dirty="0" smtClean="0"/>
              <a:t>El Magistrado de Grado, Dr. Alejandro Buján, dictó resolución rechazando las excepciones.</a:t>
            </a:r>
          </a:p>
          <a:p>
            <a:pPr marL="0" indent="0" algn="just">
              <a:buNone/>
            </a:pPr>
            <a:endParaRPr lang="es-AR" dirty="0" smtClean="0"/>
          </a:p>
          <a:p>
            <a:pPr algn="just">
              <a:buNone/>
            </a:pPr>
            <a:endParaRPr lang="es-AR" dirty="0"/>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16</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84118" y="641447"/>
            <a:ext cx="10017409" cy="5714199"/>
          </a:xfrm>
        </p:spPr>
        <p:txBody>
          <a:bodyPr>
            <a:normAutofit/>
          </a:bodyPr>
          <a:lstStyle/>
          <a:p>
            <a:pPr algn="just">
              <a:buNone/>
            </a:pPr>
            <a:r>
              <a:rPr lang="es-AR" dirty="0" smtClean="0"/>
              <a:t>Las excepciones fueron las siguientes:</a:t>
            </a:r>
          </a:p>
          <a:p>
            <a:pPr lvl="0" algn="just"/>
            <a:r>
              <a:rPr lang="es-AR" b="1" u="sng" dirty="0" smtClean="0"/>
              <a:t>Excepción de Prescripción</a:t>
            </a:r>
            <a:r>
              <a:rPr lang="es-AR" dirty="0" smtClean="0"/>
              <a:t>: </a:t>
            </a:r>
          </a:p>
          <a:p>
            <a:pPr marL="627063" indent="0" algn="just">
              <a:buNone/>
            </a:pPr>
            <a:r>
              <a:rPr lang="es-AR" dirty="0" smtClean="0"/>
              <a:t>La defensa </a:t>
            </a:r>
            <a:r>
              <a:rPr lang="es-AR" b="1" dirty="0" smtClean="0"/>
              <a:t>manifestó</a:t>
            </a:r>
            <a:r>
              <a:rPr lang="es-AR" dirty="0" smtClean="0"/>
              <a:t> que la acción se consuma cuando ocurre la última declaración jurada mensual del período 2012 y ello ocurre en el </a:t>
            </a:r>
            <a:r>
              <a:rPr lang="es-AR" b="1" dirty="0" smtClean="0"/>
              <a:t>mes de enero de 2013</a:t>
            </a:r>
            <a:r>
              <a:rPr lang="es-AR" dirty="0" smtClean="0"/>
              <a:t>. Como el llamado a prestar declaración en los términos del art. 161 del C.P.P. CABA tuvo lugar</a:t>
            </a:r>
            <a:r>
              <a:rPr lang="es-AR" b="1" dirty="0" smtClean="0"/>
              <a:t> el 5/6/2019, la acción penal tributaria de ingresos brutos había fenecido antes de ese llamado</a:t>
            </a:r>
            <a:r>
              <a:rPr lang="es-AR" dirty="0" smtClean="0"/>
              <a:t>. </a:t>
            </a:r>
          </a:p>
          <a:p>
            <a:pPr marL="627063" indent="0" algn="just">
              <a:buNone/>
            </a:pPr>
            <a:r>
              <a:rPr lang="es-AR" dirty="0" smtClean="0"/>
              <a:t>Además -dice la defensa-, si se tiene en cuenta la declaración jurada anual, ello implicaría un cambio en la imputación. </a:t>
            </a:r>
          </a:p>
          <a:p>
            <a:pPr marL="627063" indent="0" algn="just">
              <a:buNone/>
            </a:pPr>
            <a:r>
              <a:rPr lang="es-AR" dirty="0" smtClean="0"/>
              <a:t>La Cámara no considera que hubo un cambio en la imputación dado que el Fiscal fue claro en exponer que: “… se le imputa a Guido </a:t>
            </a:r>
            <a:r>
              <a:rPr lang="es-AR" dirty="0" err="1" smtClean="0"/>
              <a:t>Guidi</a:t>
            </a:r>
            <a:r>
              <a:rPr lang="es-AR" dirty="0" smtClean="0"/>
              <a:t> S.A. … había evadido mediante la presentación de declaraciones juradas engañosas, el pago del impuesto sobre los ingresos brutos de esta ciudad, correspondiente a los </a:t>
            </a:r>
            <a:r>
              <a:rPr lang="es-AR" b="1" dirty="0" smtClean="0"/>
              <a:t>ejercicios anuales </a:t>
            </a:r>
            <a:r>
              <a:rPr lang="es-AR" dirty="0" smtClean="0"/>
              <a:t>de 2012 y 2013…”. </a:t>
            </a:r>
          </a:p>
          <a:p>
            <a:pPr marL="625475" indent="1588" algn="just">
              <a:buNone/>
            </a:pPr>
            <a:endParaRPr lang="es-AR" dirty="0"/>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17</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84118" y="573207"/>
            <a:ext cx="10017409" cy="5782438"/>
          </a:xfrm>
        </p:spPr>
        <p:txBody>
          <a:bodyPr>
            <a:noAutofit/>
          </a:bodyPr>
          <a:lstStyle/>
          <a:p>
            <a:pPr marL="627063" indent="0" algn="just">
              <a:buNone/>
            </a:pPr>
            <a:r>
              <a:rPr lang="es-AR" sz="1800" dirty="0" smtClean="0"/>
              <a:t>En los mismos términos fue expuesta la conducta en el requerimiento de juicio. </a:t>
            </a:r>
          </a:p>
          <a:p>
            <a:pPr marL="627063" indent="0" algn="just">
              <a:buNone/>
            </a:pPr>
            <a:r>
              <a:rPr lang="es-AR" sz="1800" dirty="0" smtClean="0"/>
              <a:t>En cuanto al momento de consumación, también el Fiscal de Grado manifestó que es </a:t>
            </a:r>
            <a:r>
              <a:rPr lang="es-AR" sz="1800" b="1" dirty="0" smtClean="0"/>
              <a:t>el día establecido para el vencimiento de la presentación de la declaración jurada final del tributo en cuestión</a:t>
            </a:r>
            <a:r>
              <a:rPr lang="es-AR" sz="1800" dirty="0" smtClean="0"/>
              <a:t> y se había consumado el día 28/6/2013.</a:t>
            </a:r>
          </a:p>
          <a:p>
            <a:pPr marL="627063" indent="0" algn="just">
              <a:buNone/>
            </a:pPr>
            <a:r>
              <a:rPr lang="es-AR" sz="1800" dirty="0" smtClean="0"/>
              <a:t>La Cámara consideró que la acción típica del art. 1 de la ley 24.769 </a:t>
            </a:r>
            <a:r>
              <a:rPr lang="es-AR" sz="1800" b="1" dirty="0" smtClean="0"/>
              <a:t>se consuma el día de vencimiento del plazo para realizar la presentación de la declaración jurada del tributo que se trate</a:t>
            </a:r>
            <a:r>
              <a:rPr lang="es-AR" sz="1800" dirty="0" smtClean="0"/>
              <a:t>. </a:t>
            </a:r>
          </a:p>
          <a:p>
            <a:pPr marL="627063" indent="0" algn="just">
              <a:buNone/>
            </a:pPr>
            <a:r>
              <a:rPr lang="es-AR" sz="1800" b="1" dirty="0" smtClean="0"/>
              <a:t>El art. 234 </a:t>
            </a:r>
            <a:r>
              <a:rPr lang="es-AR" sz="1800" dirty="0" smtClean="0"/>
              <a:t>del Código Fiscal (</a:t>
            </a:r>
            <a:r>
              <a:rPr lang="es-AR" sz="1800" dirty="0" err="1" smtClean="0"/>
              <a:t>T.o.</a:t>
            </a:r>
            <a:r>
              <a:rPr lang="es-AR" sz="1800" dirty="0" smtClean="0"/>
              <a:t> 2020) es claro al exponer que “el período fiscal para la determinación del gravamen es el </a:t>
            </a:r>
            <a:r>
              <a:rPr lang="es-AR" sz="1800" b="1" dirty="0" smtClean="0"/>
              <a:t>año calendario</a:t>
            </a:r>
            <a:r>
              <a:rPr lang="es-AR" sz="1800" dirty="0" smtClean="0"/>
              <a:t> salvo expresa disposición en contrario de este código”. </a:t>
            </a:r>
          </a:p>
          <a:p>
            <a:pPr marL="627063" indent="0" algn="just">
              <a:buNone/>
            </a:pPr>
            <a:r>
              <a:rPr lang="es-AR" sz="1800" b="1" dirty="0" smtClean="0"/>
              <a:t>En el fallo “MORRONE” la Corte</a:t>
            </a:r>
            <a:r>
              <a:rPr lang="es-AR" sz="1800" dirty="0" smtClean="0"/>
              <a:t> sostuvo que “cuando la ley penal tributaria se refiere a la evasión durante un ejercicio o período fiscal” debe entenderse que es anual. </a:t>
            </a:r>
          </a:p>
          <a:p>
            <a:pPr marL="627063" indent="0" algn="just">
              <a:buNone/>
            </a:pPr>
            <a:r>
              <a:rPr lang="es-AR" sz="1800" dirty="0" smtClean="0"/>
              <a:t>En el caso tratado, el plazo para realizar la declaración jurada final ocurrió el </a:t>
            </a:r>
            <a:r>
              <a:rPr lang="es-AR" sz="1800" b="1" dirty="0" smtClean="0"/>
              <a:t>28/6/2013</a:t>
            </a:r>
            <a:r>
              <a:rPr lang="es-AR" sz="1800" dirty="0" smtClean="0"/>
              <a:t>, a partir de ahí comienza el plazo de prescripción (art. 63 C.P.) y atento los 6 años de pena máxima, aquel recién se alcanzó el </a:t>
            </a:r>
            <a:r>
              <a:rPr lang="es-AR" sz="1800" b="1" dirty="0" smtClean="0"/>
              <a:t>29/6/2019</a:t>
            </a:r>
            <a:r>
              <a:rPr lang="es-AR" sz="1800" dirty="0" smtClean="0"/>
              <a:t>. </a:t>
            </a:r>
          </a:p>
          <a:p>
            <a:pPr marL="627063" indent="0" algn="just">
              <a:buNone/>
            </a:pPr>
            <a:r>
              <a:rPr lang="es-AR" sz="1800" b="1" dirty="0" smtClean="0"/>
              <a:t>Toda vez que el día 5/6/2019 se llevó a cabo la audiencia (art. 161 C.P.P. CABA), se interrumpió por el art. 67 inc. 6 del C.P., por lo tanto no le asiste razón a la defensa. </a:t>
            </a:r>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18</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84119" y="204718"/>
            <a:ext cx="10537995" cy="1522485"/>
          </a:xfrm>
          <a:ln w="19050">
            <a:solidFill>
              <a:srgbClr val="ECB64A"/>
            </a:solidFill>
          </a:ln>
        </p:spPr>
        <p:txBody>
          <a:bodyPr vert="horz" lIns="91440" tIns="45720" rIns="91440" bIns="45720" rtlCol="0" anchor="ctr">
            <a:normAutofit/>
          </a:bodyPr>
          <a:lstStyle/>
          <a:p>
            <a:r>
              <a:rPr lang="es-AR" sz="3100" dirty="0" smtClean="0"/>
              <a:t>Autos: “Avalos, Juan Carlos – </a:t>
            </a:r>
            <a:r>
              <a:rPr lang="es-AR" sz="3100" dirty="0" err="1" smtClean="0"/>
              <a:t>Soifer</a:t>
            </a:r>
            <a:r>
              <a:rPr lang="es-AR" sz="3100" dirty="0" smtClean="0"/>
              <a:t>, Claudio Eduardo – Emprendimientos </a:t>
            </a:r>
            <a:r>
              <a:rPr lang="es-AR" sz="3100" dirty="0" err="1" smtClean="0"/>
              <a:t>Kasan</a:t>
            </a:r>
            <a:r>
              <a:rPr lang="es-AR" sz="3100" dirty="0" smtClean="0"/>
              <a:t> S.A. – </a:t>
            </a:r>
            <a:r>
              <a:rPr lang="es-AR" sz="3100" dirty="0" err="1" smtClean="0"/>
              <a:t>Soifer</a:t>
            </a:r>
            <a:r>
              <a:rPr lang="es-AR" sz="3100" dirty="0" smtClean="0"/>
              <a:t>, Claudio Roberto s/ </a:t>
            </a:r>
            <a:r>
              <a:rPr lang="es-AR" sz="3100" dirty="0" err="1" smtClean="0"/>
              <a:t>Inf</a:t>
            </a:r>
            <a:r>
              <a:rPr lang="es-AR" sz="3100" dirty="0" smtClean="0"/>
              <a:t>. Ley 24.769”.</a:t>
            </a:r>
            <a:endParaRPr lang="es-AR" dirty="0">
              <a:solidFill>
                <a:schemeClr val="tx1"/>
              </a:solidFill>
            </a:endParaRPr>
          </a:p>
        </p:txBody>
      </p:sp>
      <p:sp>
        <p:nvSpPr>
          <p:cNvPr id="4" name="3 Marcador de contenido"/>
          <p:cNvSpPr>
            <a:spLocks noGrp="1"/>
          </p:cNvSpPr>
          <p:nvPr>
            <p:ph idx="1"/>
          </p:nvPr>
        </p:nvSpPr>
        <p:spPr/>
        <p:txBody>
          <a:bodyPr>
            <a:normAutofit/>
          </a:bodyPr>
          <a:lstStyle/>
          <a:p>
            <a:pPr algn="just">
              <a:buNone/>
            </a:pPr>
            <a:r>
              <a:rPr lang="es-AR" dirty="0" smtClean="0"/>
              <a:t>J.N.P.C. N°9, Sec. 17.</a:t>
            </a:r>
          </a:p>
          <a:p>
            <a:pPr algn="just">
              <a:buNone/>
            </a:pPr>
            <a:r>
              <a:rPr lang="es-AR" dirty="0" smtClean="0"/>
              <a:t>C.N.P.E. Sala B</a:t>
            </a:r>
          </a:p>
          <a:p>
            <a:pPr algn="just">
              <a:buNone/>
            </a:pPr>
            <a:r>
              <a:rPr lang="es-AR" dirty="0" smtClean="0"/>
              <a:t>12/8/2020</a:t>
            </a:r>
          </a:p>
          <a:p>
            <a:pPr marL="0" indent="0" algn="just">
              <a:buNone/>
            </a:pPr>
            <a:r>
              <a:rPr lang="es-AR" dirty="0" smtClean="0"/>
              <a:t>La denuncia fue hecha por la Administradora del consorcio de propietarios del edificio ubicado en Malvinas Argentinas 443/557, con fecha 10/2/2016, contra Emprendimientos </a:t>
            </a:r>
            <a:r>
              <a:rPr lang="es-AR" dirty="0" err="1" smtClean="0"/>
              <a:t>Kasan</a:t>
            </a:r>
            <a:r>
              <a:rPr lang="es-AR" dirty="0" smtClean="0"/>
              <a:t> S.A. (empresa constructora del inmueble) y sus responsables por la presunta infracción a la ley 24.769 en la que habían </a:t>
            </a:r>
            <a:r>
              <a:rPr lang="es-AR" b="1" dirty="0" smtClean="0"/>
              <a:t>incurrido al haber omitido declarar la totalidad de los ingresos obtenidos, dado que las ventas de las unidades funcionales fueron escrituradas a precios muy inferiores</a:t>
            </a:r>
            <a:r>
              <a:rPr lang="es-AR" dirty="0" smtClean="0"/>
              <a:t> a los que realmente fueron vendidas. </a:t>
            </a:r>
          </a:p>
          <a:p>
            <a:pPr algn="just">
              <a:buNone/>
            </a:pPr>
            <a:endParaRPr lang="es-AR" dirty="0"/>
          </a:p>
        </p:txBody>
      </p:sp>
      <p:sp>
        <p:nvSpPr>
          <p:cNvPr id="35" name="Marcador de número de diapositiva 34"/>
          <p:cNvSpPr>
            <a:spLocks noGrp="1"/>
          </p:cNvSpPr>
          <p:nvPr>
            <p:ph type="sldNum" sz="quarter" idx="12"/>
          </p:nvPr>
        </p:nvSpPr>
        <p:spPr>
          <a:ln>
            <a:noFill/>
          </a:ln>
        </p:spPr>
        <p:txBody>
          <a:bodyPr/>
          <a:lstStyle/>
          <a:p>
            <a:fld id="{88ADB911-893A-4201-8DE7-3C412D300380}" type="slidenum">
              <a:rPr lang="es-AR" smtClean="0">
                <a:solidFill>
                  <a:schemeClr val="tx1"/>
                </a:solidFill>
              </a:rPr>
              <a:pPr/>
              <a:t>1</a:t>
            </a:fld>
            <a:endParaRPr lang="es-AR" dirty="0">
              <a:solidFill>
                <a:schemeClr val="tx1"/>
              </a:solidFill>
            </a:endParaRPr>
          </a:p>
        </p:txBody>
      </p:sp>
    </p:spTree>
    <p:extLst>
      <p:ext uri="{BB962C8B-B14F-4D97-AF65-F5344CB8AC3E}">
        <p14:creationId xmlns="" xmlns:p14="http://schemas.microsoft.com/office/powerpoint/2010/main" val="86335337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84118" y="614151"/>
            <a:ext cx="10017409" cy="5741495"/>
          </a:xfrm>
        </p:spPr>
        <p:txBody>
          <a:bodyPr>
            <a:normAutofit/>
          </a:bodyPr>
          <a:lstStyle/>
          <a:p>
            <a:pPr lvl="0" algn="just"/>
            <a:r>
              <a:rPr lang="es-AR" b="1" u="sng" dirty="0" smtClean="0"/>
              <a:t>Excepciones previstas en el art. 195 inc. c) del C.P.P. CABA: </a:t>
            </a:r>
            <a:endParaRPr lang="es-AR" b="1" dirty="0" smtClean="0"/>
          </a:p>
          <a:p>
            <a:pPr indent="-12700" algn="just">
              <a:buNone/>
            </a:pPr>
            <a:r>
              <a:rPr lang="es-AR" dirty="0" smtClean="0"/>
              <a:t>Estas son: “…manifiesto defecto en la pretensión por atipicidad, inexistencia del hecho o falta de participación criminal del/la imputado/a respecto de la conducta descripta en el decreto de determinación del hecho o en el requerimiento de juicio”. </a:t>
            </a:r>
          </a:p>
          <a:p>
            <a:pPr marL="627063" lvl="0" indent="-176213"/>
            <a:r>
              <a:rPr lang="es-AR" b="1" u="sng" dirty="0" smtClean="0"/>
              <a:t>Excepción de inexistencia del hecho:</a:t>
            </a:r>
            <a:endParaRPr lang="es-AR" b="1" dirty="0" smtClean="0"/>
          </a:p>
          <a:p>
            <a:pPr marL="627063" indent="0" algn="just">
              <a:buNone/>
            </a:pPr>
            <a:r>
              <a:rPr lang="es-AR" dirty="0" smtClean="0"/>
              <a:t>La defensa considera que </a:t>
            </a:r>
            <a:r>
              <a:rPr lang="es-AR" b="1" dirty="0" smtClean="0"/>
              <a:t>las deudas tributarias por las cuales se inició la causa no habían sido verificadas por la AGIP en el concurso preventivo </a:t>
            </a:r>
            <a:r>
              <a:rPr lang="es-AR" dirty="0" smtClean="0"/>
              <a:t>de la firma “Guido </a:t>
            </a:r>
            <a:r>
              <a:rPr lang="es-AR" dirty="0" err="1" smtClean="0"/>
              <a:t>Guidi</a:t>
            </a:r>
            <a:r>
              <a:rPr lang="es-AR" dirty="0" smtClean="0"/>
              <a:t> S.A.”.</a:t>
            </a:r>
          </a:p>
          <a:p>
            <a:pPr marL="627063" indent="0" algn="just">
              <a:buNone/>
            </a:pPr>
            <a:r>
              <a:rPr lang="es-AR" dirty="0" smtClean="0"/>
              <a:t>La Cámara considera que esto es irrelevante ya que lo que </a:t>
            </a:r>
            <a:r>
              <a:rPr lang="es-AR" b="1" dirty="0" smtClean="0"/>
              <a:t>se persigue es la investigación de un delito y no el cobro de las supuestas acreencias en favor del Estado</a:t>
            </a:r>
            <a:r>
              <a:rPr lang="es-AR" dirty="0" smtClean="0"/>
              <a:t>. </a:t>
            </a:r>
          </a:p>
          <a:p>
            <a:pPr marL="627063" indent="0" algn="just">
              <a:buNone/>
            </a:pPr>
            <a:r>
              <a:rPr lang="es-AR" dirty="0" smtClean="0"/>
              <a:t>Ya el Fiscal de grado había dicho que en “… estos actuados, la AGIP es denunciante, no es demandante…”. </a:t>
            </a:r>
          </a:p>
          <a:p>
            <a:pPr algn="just">
              <a:buNone/>
            </a:pPr>
            <a:endParaRPr lang="es-AR" dirty="0"/>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19</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84118" y="655095"/>
            <a:ext cx="10017409" cy="5700551"/>
          </a:xfrm>
        </p:spPr>
        <p:txBody>
          <a:bodyPr>
            <a:normAutofit/>
          </a:bodyPr>
          <a:lstStyle/>
          <a:p>
            <a:pPr marL="627063" lvl="0" indent="-176213" algn="just"/>
            <a:r>
              <a:rPr lang="es-AR" b="1" u="sng" dirty="0" smtClean="0"/>
              <a:t>Excepción de atipicidad</a:t>
            </a:r>
            <a:r>
              <a:rPr lang="es-AR" u="sng" dirty="0" smtClean="0"/>
              <a:t>:</a:t>
            </a:r>
            <a:endParaRPr lang="es-AR" dirty="0" smtClean="0"/>
          </a:p>
          <a:p>
            <a:pPr marL="627063" indent="0" algn="just">
              <a:buNone/>
            </a:pPr>
            <a:r>
              <a:rPr lang="es-AR" dirty="0" smtClean="0"/>
              <a:t>La defensa considera que </a:t>
            </a:r>
            <a:r>
              <a:rPr lang="es-AR" b="1" dirty="0" smtClean="0"/>
              <a:t>el hecho endilgado </a:t>
            </a:r>
            <a:r>
              <a:rPr lang="es-AR" dirty="0" smtClean="0"/>
              <a:t>resultaría atípico dado que se trata de </a:t>
            </a:r>
            <a:r>
              <a:rPr lang="es-AR" b="1" dirty="0" smtClean="0"/>
              <a:t>diferencias</a:t>
            </a:r>
            <a:r>
              <a:rPr lang="es-AR" dirty="0" smtClean="0"/>
              <a:t> entre las declaraciones juradas presentadas por la firma y los cálculos realizados por la AGIP, y que </a:t>
            </a:r>
            <a:r>
              <a:rPr lang="es-AR" b="1" dirty="0" smtClean="0"/>
              <a:t>no se verifica de ninguna manera la voluntad de engañar</a:t>
            </a:r>
            <a:r>
              <a:rPr lang="es-AR" dirty="0" smtClean="0"/>
              <a:t>. </a:t>
            </a:r>
          </a:p>
          <a:p>
            <a:pPr marL="627063" indent="0" algn="just">
              <a:buNone/>
            </a:pPr>
            <a:r>
              <a:rPr lang="es-AR" dirty="0" smtClean="0"/>
              <a:t>La defensa no ofreció pruebas contundentes. </a:t>
            </a:r>
          </a:p>
          <a:p>
            <a:pPr marL="627063" indent="0" algn="just">
              <a:buNone/>
            </a:pPr>
            <a:r>
              <a:rPr lang="es-AR" dirty="0" smtClean="0"/>
              <a:t>El Ministerio Público Fiscal consideró que el régimen de la ley 27.430 en su art. 1° segundo párrafo señala: “para los supuestos de </a:t>
            </a:r>
            <a:r>
              <a:rPr lang="es-AR" b="1" dirty="0" smtClean="0"/>
              <a:t>tributos locales, la condición objetiva de punibilidad</a:t>
            </a:r>
            <a:r>
              <a:rPr lang="es-AR" dirty="0" smtClean="0"/>
              <a:t> establecida en el párrafo anterior (en el caso, $400.000 por la fecha de los hechos) se </a:t>
            </a:r>
            <a:r>
              <a:rPr lang="es-AR" b="1" dirty="0" smtClean="0"/>
              <a:t>considerará para cada jurisdicción </a:t>
            </a:r>
            <a:r>
              <a:rPr lang="es-AR" dirty="0" smtClean="0"/>
              <a:t>en que se hubiera cometido la evasión”.</a:t>
            </a:r>
          </a:p>
          <a:p>
            <a:pPr marL="627063" indent="0" algn="just">
              <a:buNone/>
            </a:pPr>
            <a:r>
              <a:rPr lang="es-AR" dirty="0" smtClean="0"/>
              <a:t>Más allá de todo esto, </a:t>
            </a:r>
            <a:r>
              <a:rPr lang="es-AR" b="1" dirty="0" smtClean="0"/>
              <a:t>la Cámara consideró</a:t>
            </a:r>
            <a:r>
              <a:rPr lang="es-AR" dirty="0" smtClean="0"/>
              <a:t> que no corresponde al Tribunal, en la etapa en que se encuentra el caso, </a:t>
            </a:r>
            <a:r>
              <a:rPr lang="es-AR" b="1" dirty="0" smtClean="0"/>
              <a:t>efectuar un análisis de elementos de hecho y prueba </a:t>
            </a:r>
            <a:r>
              <a:rPr lang="es-AR" dirty="0" smtClean="0"/>
              <a:t>que a todas luces pertenece a la etapa de debate. </a:t>
            </a:r>
          </a:p>
          <a:p>
            <a:pPr marL="627063" indent="-176213" algn="just">
              <a:buNone/>
            </a:pPr>
            <a:endParaRPr lang="es-AR" dirty="0"/>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20</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84118" y="655095"/>
            <a:ext cx="10017409" cy="5700551"/>
          </a:xfrm>
        </p:spPr>
        <p:txBody>
          <a:bodyPr>
            <a:normAutofit fontScale="77500" lnSpcReduction="20000"/>
          </a:bodyPr>
          <a:lstStyle/>
          <a:p>
            <a:pPr marL="625475" lvl="0" indent="-174625" algn="just"/>
            <a:r>
              <a:rPr lang="es-AR" sz="2700" b="1" u="sng" dirty="0" smtClean="0"/>
              <a:t>Excepción de falta de participación de Fernando y Renata </a:t>
            </a:r>
            <a:r>
              <a:rPr lang="es-AR" sz="2700" b="1" u="sng" dirty="0" err="1" smtClean="0"/>
              <a:t>Guidi</a:t>
            </a:r>
            <a:r>
              <a:rPr lang="es-AR" sz="2700" dirty="0" smtClean="0"/>
              <a:t>: </a:t>
            </a:r>
          </a:p>
          <a:p>
            <a:pPr marL="627063" indent="0" algn="just">
              <a:buNone/>
            </a:pPr>
            <a:r>
              <a:rPr lang="es-AR" sz="2700" dirty="0" smtClean="0"/>
              <a:t>La defensa sostuvo que ambos imputados no habían participado en la confección de las declaraciones juradas, que </a:t>
            </a:r>
            <a:r>
              <a:rPr lang="es-AR" sz="2700" b="1" dirty="0" smtClean="0"/>
              <a:t>quien ejerció la presidencia de la sociedad en los períodos fiscales 2012 y 2013 fue Guido </a:t>
            </a:r>
            <a:r>
              <a:rPr lang="es-AR" sz="2700" b="1" dirty="0" err="1" smtClean="0"/>
              <a:t>Guidi</a:t>
            </a:r>
            <a:r>
              <a:rPr lang="es-AR" sz="2700" b="1" dirty="0" smtClean="0"/>
              <a:t> </a:t>
            </a:r>
            <a:r>
              <a:rPr lang="es-AR" sz="2700" dirty="0" smtClean="0"/>
              <a:t>y no Fernando y Renata que solo eran directores de la empresa. </a:t>
            </a:r>
          </a:p>
          <a:p>
            <a:pPr marL="627063" indent="0" algn="just">
              <a:buNone/>
            </a:pPr>
            <a:r>
              <a:rPr lang="es-AR" sz="2700" dirty="0" smtClean="0"/>
              <a:t>El Fiscal expuso en su requerimiento de juicio que </a:t>
            </a:r>
            <a:r>
              <a:rPr lang="es-AR" sz="2700" b="1" dirty="0" smtClean="0"/>
              <a:t>tanto Guido, como Fernando y Renata se encontraban a cargo de la administración</a:t>
            </a:r>
            <a:r>
              <a:rPr lang="es-AR" sz="2700" dirty="0" smtClean="0"/>
              <a:t> de la firma, en su calidad de presidente, vicepresidente y director titular, respectivamente, es decir que los tres formaban parte del Directorio. </a:t>
            </a:r>
          </a:p>
          <a:p>
            <a:pPr marL="627063" indent="0" algn="just">
              <a:buNone/>
            </a:pPr>
            <a:r>
              <a:rPr lang="es-AR" sz="2700" b="1" dirty="0" smtClean="0"/>
              <a:t>Todos los miembros del Directorio ejercen responsabilidad sobre las actividades que se realizan en nombre de la persona jurídica. </a:t>
            </a:r>
          </a:p>
          <a:p>
            <a:pPr marL="627063" indent="0" algn="just">
              <a:buNone/>
            </a:pPr>
            <a:r>
              <a:rPr lang="es-AR" sz="2700" dirty="0" smtClean="0"/>
              <a:t>La propia ley penal tributaria en su art. 14 establece que: “Cuando alguno de los hechos previstos en esta ley hubiesen sido ejecutados en nombre, con la ayuda o en beneficio de una persona de existencia ideal… la pena de prisión se aplicará a los directores, gerentes, síndicos, miembros del consejo de vigilancia, </a:t>
            </a:r>
            <a:r>
              <a:rPr lang="es-AR" sz="2700" b="1" dirty="0" smtClean="0"/>
              <a:t>administradores</a:t>
            </a:r>
            <a:r>
              <a:rPr lang="es-AR" sz="2700" dirty="0" smtClean="0"/>
              <a:t>, mandatarios, representantes o autorizados que hubieran intervenido en el hecho punible …”.</a:t>
            </a:r>
          </a:p>
          <a:p>
            <a:pPr algn="just">
              <a:buNone/>
            </a:pPr>
            <a:endParaRPr lang="es-AR" dirty="0"/>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21</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84118" y="655095"/>
            <a:ext cx="10017409" cy="5700551"/>
          </a:xfrm>
        </p:spPr>
        <p:txBody>
          <a:bodyPr/>
          <a:lstStyle/>
          <a:p>
            <a:pPr lvl="0" algn="just">
              <a:buFont typeface="Century Gothic" pitchFamily="34" charset="0"/>
              <a:buChar char="−"/>
            </a:pPr>
            <a:r>
              <a:rPr lang="es-AR" dirty="0" smtClean="0"/>
              <a:t>El Dr. Fernando Bosch compartió los argumentos desarrollados. </a:t>
            </a:r>
          </a:p>
          <a:p>
            <a:pPr lvl="0" algn="just">
              <a:buFont typeface="Century Gothic" pitchFamily="34" charset="0"/>
              <a:buChar char="−"/>
            </a:pPr>
            <a:r>
              <a:rPr lang="es-AR" dirty="0" smtClean="0"/>
              <a:t>El Tribunal resolvió confirmar los puntos dispositivos de la resolución del a quo, que no hizo lugar a las excepciones deducidas. </a:t>
            </a:r>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22</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dirty="0" smtClean="0"/>
              <a:t>Autos: “</a:t>
            </a:r>
            <a:r>
              <a:rPr lang="es-AR" dirty="0" err="1" smtClean="0"/>
              <a:t>Desup</a:t>
            </a:r>
            <a:r>
              <a:rPr lang="es-AR" dirty="0" smtClean="0"/>
              <a:t> S.A. y otros s/ </a:t>
            </a:r>
            <a:r>
              <a:rPr lang="es-AR" dirty="0" err="1" smtClean="0"/>
              <a:t>Inf</a:t>
            </a:r>
            <a:r>
              <a:rPr lang="es-AR" dirty="0" smtClean="0"/>
              <a:t>. Ley 24.769”</a:t>
            </a:r>
            <a:endParaRPr lang="es-AR" dirty="0"/>
          </a:p>
        </p:txBody>
      </p:sp>
      <p:sp>
        <p:nvSpPr>
          <p:cNvPr id="3" name="2 Marcador de contenido"/>
          <p:cNvSpPr>
            <a:spLocks noGrp="1"/>
          </p:cNvSpPr>
          <p:nvPr>
            <p:ph idx="1"/>
          </p:nvPr>
        </p:nvSpPr>
        <p:spPr>
          <a:xfrm>
            <a:off x="1484116" y="1862667"/>
            <a:ext cx="10415183" cy="4811088"/>
          </a:xfrm>
        </p:spPr>
        <p:txBody>
          <a:bodyPr>
            <a:normAutofit fontScale="70000" lnSpcReduction="20000"/>
          </a:bodyPr>
          <a:lstStyle/>
          <a:p>
            <a:pPr algn="just">
              <a:buNone/>
            </a:pPr>
            <a:r>
              <a:rPr lang="es-AR" sz="2600" dirty="0" smtClean="0"/>
              <a:t>J.N.P.E. N°1 Sec.1</a:t>
            </a:r>
          </a:p>
          <a:p>
            <a:pPr algn="just">
              <a:buNone/>
            </a:pPr>
            <a:r>
              <a:rPr lang="es-AR" sz="2600" dirty="0" smtClean="0"/>
              <a:t>C.N.P.E. Sala “A”</a:t>
            </a:r>
          </a:p>
          <a:p>
            <a:pPr algn="just">
              <a:buNone/>
            </a:pPr>
            <a:r>
              <a:rPr lang="es-AR" sz="2600" dirty="0" smtClean="0"/>
              <a:t>7/2/2020</a:t>
            </a:r>
          </a:p>
          <a:p>
            <a:pPr lvl="0" algn="just">
              <a:buFont typeface="Century Gothic" pitchFamily="34" charset="0"/>
              <a:buChar char="−"/>
            </a:pPr>
            <a:r>
              <a:rPr lang="es-AR" sz="2600" b="1" dirty="0" smtClean="0"/>
              <a:t>El hecho consistió en el delito de apropiación indebida de recursos de la seguridad social, (art. 9 ley 24.769) </a:t>
            </a:r>
            <a:r>
              <a:rPr lang="es-AR" sz="2600" dirty="0" smtClean="0"/>
              <a:t>por parte de la sociedad y </a:t>
            </a:r>
            <a:r>
              <a:rPr lang="es-AR" sz="2600" b="1" dirty="0" smtClean="0"/>
              <a:t>por parte de S.B.S. en su carácter de administrador de hecho </a:t>
            </a:r>
            <a:r>
              <a:rPr lang="es-AR" sz="2600" dirty="0" smtClean="0"/>
              <a:t>y </a:t>
            </a:r>
            <a:r>
              <a:rPr lang="es-AR" sz="2600" b="1" dirty="0" smtClean="0"/>
              <a:t>R.O.F. en su carácter de presidente</a:t>
            </a:r>
            <a:r>
              <a:rPr lang="es-AR" sz="2600" dirty="0" smtClean="0"/>
              <a:t> de la sociedad anónima.</a:t>
            </a:r>
          </a:p>
          <a:p>
            <a:pPr algn="just">
              <a:buFont typeface="Century Gothic" pitchFamily="34" charset="0"/>
              <a:buChar char="−"/>
            </a:pPr>
            <a:r>
              <a:rPr lang="es-AR" sz="2600" dirty="0" smtClean="0"/>
              <a:t>Al haber retenido y no ingresado el importe de las retenciones dentro del plazo legal -10 días- (importe descontado de los haberes del personal) </a:t>
            </a:r>
            <a:r>
              <a:rPr lang="es-AR" sz="2600" b="1" dirty="0" smtClean="0"/>
              <a:t>fueron procesados</a:t>
            </a:r>
            <a:r>
              <a:rPr lang="es-AR" sz="2600" dirty="0" smtClean="0"/>
              <a:t>.</a:t>
            </a:r>
          </a:p>
          <a:p>
            <a:pPr lvl="0" algn="just">
              <a:buFont typeface="Century Gothic" pitchFamily="34" charset="0"/>
              <a:buChar char="−"/>
            </a:pPr>
            <a:r>
              <a:rPr lang="es-AR" sz="2600" dirty="0" smtClean="0"/>
              <a:t>Las defensas apelan los procesamientos considerando que son inválidos por encontrarse viciados de nulidad por </a:t>
            </a:r>
            <a:r>
              <a:rPr lang="es-AR" sz="2600" b="1" dirty="0" smtClean="0"/>
              <a:t>carecer de fundamentación</a:t>
            </a:r>
            <a:r>
              <a:rPr lang="es-AR" sz="2600" dirty="0" smtClean="0"/>
              <a:t>. Establecen que </a:t>
            </a:r>
            <a:r>
              <a:rPr lang="es-AR" sz="2600" b="1" dirty="0" smtClean="0"/>
              <a:t>no se tuvo en cuenta la adhesión a planes de facilidades de pago para determinar la situación económica de la empresa </a:t>
            </a:r>
            <a:r>
              <a:rPr lang="es-AR" sz="2600" dirty="0" smtClean="0"/>
              <a:t>invocando haber regularizado la deuda denunciada a través del régimen de </a:t>
            </a:r>
            <a:r>
              <a:rPr lang="es-AR" sz="2600" b="1" dirty="0" smtClean="0"/>
              <a:t>dación en pago </a:t>
            </a:r>
            <a:r>
              <a:rPr lang="es-AR" sz="2600" dirty="0" smtClean="0"/>
              <a:t>en espacios publicitarios previstos por el </a:t>
            </a:r>
            <a:r>
              <a:rPr lang="es-AR" sz="2600" b="1" dirty="0" smtClean="0"/>
              <a:t>Decreto N°852/2014</a:t>
            </a:r>
            <a:r>
              <a:rPr lang="es-AR" sz="2600" dirty="0" smtClean="0"/>
              <a:t>.</a:t>
            </a:r>
          </a:p>
          <a:p>
            <a:pPr lvl="0" algn="just">
              <a:buFont typeface="Century Gothic" pitchFamily="34" charset="0"/>
              <a:buChar char="−"/>
            </a:pPr>
            <a:r>
              <a:rPr lang="es-AR" sz="2600" dirty="0" smtClean="0"/>
              <a:t>Además, </a:t>
            </a:r>
            <a:r>
              <a:rPr lang="es-AR" sz="2600" b="1" dirty="0" smtClean="0"/>
              <a:t>la defensa de S.B.S. se basa en que no ostentaba ningún cargo </a:t>
            </a:r>
            <a:r>
              <a:rPr lang="es-AR" sz="2600" dirty="0" smtClean="0"/>
              <a:t>de dirección o administración de la sociedad, sino que se desempeñaba como director creativo. </a:t>
            </a:r>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23</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84118" y="600501"/>
            <a:ext cx="10017409" cy="5755143"/>
          </a:xfrm>
        </p:spPr>
        <p:txBody>
          <a:bodyPr>
            <a:normAutofit/>
          </a:bodyPr>
          <a:lstStyle/>
          <a:p>
            <a:pPr algn="just">
              <a:buNone/>
            </a:pPr>
            <a:r>
              <a:rPr lang="es-AR" sz="2400" b="1" dirty="0" smtClean="0"/>
              <a:t>El primer voto correspondió al Dr. Juan Carlos </a:t>
            </a:r>
            <a:r>
              <a:rPr lang="es-AR" sz="2400" b="1" dirty="0" err="1" smtClean="0"/>
              <a:t>Bonzón</a:t>
            </a:r>
            <a:r>
              <a:rPr lang="es-AR" sz="2400" b="1" dirty="0" smtClean="0"/>
              <a:t> quien señaló: </a:t>
            </a:r>
          </a:p>
          <a:p>
            <a:pPr lvl="0" algn="just"/>
            <a:r>
              <a:rPr lang="es-AR" sz="2400" dirty="0" smtClean="0"/>
              <a:t>El dinero retenido al tratarse de </a:t>
            </a:r>
            <a:r>
              <a:rPr lang="es-AR" sz="2400" b="1" dirty="0" smtClean="0"/>
              <a:t>fondos ajenos no depende de la solvencia</a:t>
            </a:r>
            <a:r>
              <a:rPr lang="es-AR" sz="2400" dirty="0" smtClean="0"/>
              <a:t> de quien los retuvo indebidamente.</a:t>
            </a:r>
          </a:p>
          <a:p>
            <a:pPr lvl="0" algn="just"/>
            <a:r>
              <a:rPr lang="es-AR" sz="2400" dirty="0" smtClean="0"/>
              <a:t>Por el art. 14 de la ley 24.769 se establece que son responsables los directores, gerentes, </a:t>
            </a:r>
            <a:r>
              <a:rPr lang="es-AR" sz="2400" dirty="0" err="1" smtClean="0"/>
              <a:t>sindicos</a:t>
            </a:r>
            <a:r>
              <a:rPr lang="es-AR" sz="2400" dirty="0" smtClean="0"/>
              <a:t>, miembros del Consejo de Vigilancia, administradores, mandatarios representantes o autorizados que hubieran intervenido en el hecho punible y si bien el solo desempeño de determinado cargo no es comprobación suficiente de esa intervención, </a:t>
            </a:r>
            <a:r>
              <a:rPr lang="es-AR" sz="2400" b="1" dirty="0" smtClean="0"/>
              <a:t>en el caso existen indicios suficientes para estimar que los imputados habrían tenido intervención en los hechos. </a:t>
            </a:r>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24</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84118" y="641447"/>
            <a:ext cx="10017409" cy="5714199"/>
          </a:xfrm>
        </p:spPr>
        <p:txBody>
          <a:bodyPr>
            <a:noAutofit/>
          </a:bodyPr>
          <a:lstStyle/>
          <a:p>
            <a:pPr lvl="0" algn="just"/>
            <a:r>
              <a:rPr lang="es-AR" b="1" dirty="0" smtClean="0"/>
              <a:t>En el caso de R.O.F. era el presidente del directorio </a:t>
            </a:r>
            <a:r>
              <a:rPr lang="es-AR" dirty="0" smtClean="0"/>
              <a:t>al momento de los hechos y, en ese carácter suscribió los recibos de sueldo.</a:t>
            </a:r>
          </a:p>
          <a:p>
            <a:pPr indent="-12700" algn="just">
              <a:buNone/>
            </a:pPr>
            <a:r>
              <a:rPr lang="es-AR" b="1" dirty="0" smtClean="0"/>
              <a:t>En el caso de S.B.S. </a:t>
            </a:r>
            <a:r>
              <a:rPr lang="es-AR" dirty="0" smtClean="0"/>
              <a:t>aún cuando no integraba el directorio de la sociedad, igual corresponde atribuirle responsabilidad en los hechos, pues </a:t>
            </a:r>
            <a:r>
              <a:rPr lang="es-AR" b="1" dirty="0" smtClean="0"/>
              <a:t>de los indicios </a:t>
            </a:r>
            <a:r>
              <a:rPr lang="es-AR" dirty="0" smtClean="0"/>
              <a:t>señalados por el Juez, </a:t>
            </a:r>
            <a:r>
              <a:rPr lang="es-AR" b="1" dirty="0" smtClean="0"/>
              <a:t>había tenido el manejo de los negocios de la empresa y la ley penal tributaria contempla el caso de quienes </a:t>
            </a:r>
            <a:r>
              <a:rPr lang="es-AR" b="1" u="sng" dirty="0" smtClean="0"/>
              <a:t>administran </a:t>
            </a:r>
            <a:r>
              <a:rPr lang="es-AR" b="1" dirty="0" smtClean="0"/>
              <a:t>una persona de existencia ideal sin que exista un acto válido que les confiera la representación del ente (art.14 ley 24.769).</a:t>
            </a:r>
          </a:p>
          <a:p>
            <a:pPr indent="-12700" algn="just">
              <a:buNone/>
            </a:pPr>
            <a:r>
              <a:rPr lang="es-AR" dirty="0" smtClean="0"/>
              <a:t>Además se tomaron </a:t>
            </a:r>
            <a:r>
              <a:rPr lang="es-AR" b="1" dirty="0" smtClean="0"/>
              <a:t>testimoniales</a:t>
            </a:r>
            <a:r>
              <a:rPr lang="es-AR" dirty="0" smtClean="0"/>
              <a:t> a diversos trabajadores y lo señalaron como responsable por las tareas que cumplía en la firma.</a:t>
            </a:r>
          </a:p>
          <a:p>
            <a:pPr lvl="0" algn="just"/>
            <a:r>
              <a:rPr lang="es-AR" b="1" dirty="0" smtClean="0"/>
              <a:t>Las posibles dificultades financieras de la firma no justifican</a:t>
            </a:r>
            <a:r>
              <a:rPr lang="es-AR" dirty="0" smtClean="0"/>
              <a:t>, la retención de aportes pertenecientes a terceros; no son el medio apropiado para afrontar una emergencia. </a:t>
            </a:r>
          </a:p>
          <a:p>
            <a:pPr lvl="0" algn="just"/>
            <a:endParaRPr lang="es-AR" dirty="0" smtClean="0"/>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25</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84118" y="614151"/>
            <a:ext cx="10017409" cy="5741495"/>
          </a:xfrm>
        </p:spPr>
        <p:txBody>
          <a:bodyPr>
            <a:normAutofit/>
          </a:bodyPr>
          <a:lstStyle/>
          <a:p>
            <a:pPr lvl="0" algn="just"/>
            <a:r>
              <a:rPr lang="es-AR" sz="2400" dirty="0" smtClean="0"/>
              <a:t>En cuanto al alcance del </a:t>
            </a:r>
            <a:r>
              <a:rPr lang="es-AR" sz="2400" b="1" dirty="0" smtClean="0"/>
              <a:t>Decreto N°852/2014, no cabe entender que esa norma haya </a:t>
            </a:r>
            <a:r>
              <a:rPr lang="es-AR" sz="2400" b="1" dirty="0" err="1" smtClean="0"/>
              <a:t>desincriminado</a:t>
            </a:r>
            <a:r>
              <a:rPr lang="es-AR" sz="2400" b="1" dirty="0" smtClean="0"/>
              <a:t> los hechos</a:t>
            </a:r>
            <a:r>
              <a:rPr lang="es-AR" sz="2400" dirty="0" smtClean="0"/>
              <a:t> incurridos en tanto se establece un plan a fin de cancelar obligaciones incumplidas mediante la dación en pago de espacios publicitarios. </a:t>
            </a:r>
          </a:p>
          <a:p>
            <a:pPr lvl="0" algn="just"/>
            <a:r>
              <a:rPr lang="es-AR" sz="2400" b="1" dirty="0" smtClean="0"/>
              <a:t>Con relación al embargo resulta ajustado </a:t>
            </a:r>
            <a:r>
              <a:rPr lang="es-AR" sz="2400" dirty="0" smtClean="0"/>
              <a:t>de acuerdo al art. 518 del C.P.P.N.</a:t>
            </a:r>
          </a:p>
          <a:p>
            <a:pPr indent="-12700" algn="just">
              <a:buNone/>
            </a:pPr>
            <a:r>
              <a:rPr lang="es-AR" sz="2400" dirty="0" smtClean="0"/>
              <a:t>Las objeciones por el monto podrán sustanciarse de acuerdo a la </a:t>
            </a:r>
            <a:r>
              <a:rPr lang="es-AR" sz="2400" b="1" dirty="0" smtClean="0"/>
              <a:t>ley procesal civil, </a:t>
            </a:r>
            <a:r>
              <a:rPr lang="es-AR" sz="2400" dirty="0" smtClean="0"/>
              <a:t>conforme lo previsto en los arts. 520 C.P.P.N. y 203 del C.P.C.C.N..</a:t>
            </a:r>
          </a:p>
          <a:p>
            <a:pPr lvl="0" algn="just">
              <a:buNone/>
            </a:pPr>
            <a:endParaRPr lang="es-AR" sz="2400" dirty="0"/>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26</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84118" y="641447"/>
            <a:ext cx="10017409" cy="5714199"/>
          </a:xfrm>
        </p:spPr>
        <p:txBody>
          <a:bodyPr>
            <a:normAutofit lnSpcReduction="10000"/>
          </a:bodyPr>
          <a:lstStyle/>
          <a:p>
            <a:pPr algn="just">
              <a:buNone/>
            </a:pPr>
            <a:r>
              <a:rPr lang="es-AR" b="1" dirty="0" smtClean="0"/>
              <a:t>Los dos votos restantes en conjunto fueron de Roberto E. Hornos y Carolina L.I. </a:t>
            </a:r>
            <a:r>
              <a:rPr lang="es-AR" b="1" dirty="0" err="1" smtClean="0"/>
              <a:t>Robiglio</a:t>
            </a:r>
            <a:r>
              <a:rPr lang="es-AR" b="1" dirty="0" smtClean="0"/>
              <a:t>, quienes expresaron</a:t>
            </a:r>
            <a:r>
              <a:rPr lang="es-AR" dirty="0" smtClean="0"/>
              <a:t>:</a:t>
            </a:r>
          </a:p>
          <a:p>
            <a:pPr lvl="0" algn="just"/>
            <a:r>
              <a:rPr lang="es-AR" dirty="0" smtClean="0"/>
              <a:t>El postulado rector en lo que hace al sistema de las </a:t>
            </a:r>
            <a:r>
              <a:rPr lang="es-AR" b="1" dirty="0" smtClean="0"/>
              <a:t>nulidades es el de la conservación de los actos</a:t>
            </a:r>
            <a:r>
              <a:rPr lang="es-AR" dirty="0" smtClean="0"/>
              <a:t>. Solo procede tal declaración cuando resulta un </a:t>
            </a:r>
            <a:r>
              <a:rPr lang="es-AR" b="1" dirty="0" smtClean="0"/>
              <a:t>perjuicio real, actual y concreto</a:t>
            </a:r>
            <a:r>
              <a:rPr lang="es-AR" dirty="0" smtClean="0"/>
              <a:t> para la parte que lo invoca. </a:t>
            </a:r>
          </a:p>
          <a:p>
            <a:pPr indent="-12700" algn="just">
              <a:buNone/>
            </a:pPr>
            <a:r>
              <a:rPr lang="es-AR" dirty="0" smtClean="0"/>
              <a:t>Para que se la considere con vicios de fundamentación, debe mostrar omisiones sustanciales de motivación, o resultar </a:t>
            </a:r>
            <a:r>
              <a:rPr lang="es-AR" dirty="0" err="1" smtClean="0"/>
              <a:t>autocontradictoria</a:t>
            </a:r>
            <a:r>
              <a:rPr lang="es-AR" dirty="0" smtClean="0"/>
              <a:t>, o arbitraria por apartamiento de las reglas de la sana critica, de la lógica, de la experiencia o del sentido común, o estar basadas en apreciaciones meramente dogmáticas.</a:t>
            </a:r>
          </a:p>
          <a:p>
            <a:pPr indent="-12700" algn="just">
              <a:buNone/>
            </a:pPr>
            <a:r>
              <a:rPr lang="es-AR" b="1" dirty="0" smtClean="0"/>
              <a:t>Los Jueces no están obligados a tratar todos los elementos de prueba ni todos los argumentos </a:t>
            </a:r>
            <a:r>
              <a:rPr lang="es-AR" dirty="0" smtClean="0"/>
              <a:t>ofrecidos como descargo por el imputado, sino sólo los que estimen pertinentes para comprobar si existe un hecho delictuoso mediante las diligencias conducentes al descubrimiento de la verdad (art. 193 C.P.P.N).</a:t>
            </a:r>
          </a:p>
          <a:p>
            <a:pPr lvl="0" algn="just"/>
            <a:r>
              <a:rPr lang="es-AR" b="1" dirty="0" smtClean="0"/>
              <a:t>Las retenciones practicadas fueron incluidas en planes de pago que se encontraban caducos y/o anulados. </a:t>
            </a:r>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27</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84118" y="668741"/>
            <a:ext cx="10017409" cy="5686904"/>
          </a:xfrm>
        </p:spPr>
        <p:txBody>
          <a:bodyPr>
            <a:noAutofit/>
          </a:bodyPr>
          <a:lstStyle/>
          <a:p>
            <a:pPr lvl="0" algn="just"/>
            <a:r>
              <a:rPr lang="es-AR" dirty="0" smtClean="0"/>
              <a:t>La situación económica critica no fue tal dado que en los años 2012 y 2013 la persona jurídica </a:t>
            </a:r>
            <a:r>
              <a:rPr lang="es-AR" b="1" dirty="0" smtClean="0"/>
              <a:t>tenía </a:t>
            </a:r>
            <a:r>
              <a:rPr lang="es-AR" b="1" dirty="0" smtClean="0"/>
              <a:t>acreditaciones bancarias </a:t>
            </a:r>
            <a:r>
              <a:rPr lang="es-AR" dirty="0" smtClean="0"/>
              <a:t>por $25.016.557 y $41.714.461; </a:t>
            </a:r>
            <a:r>
              <a:rPr lang="es-AR" b="1" dirty="0" smtClean="0"/>
              <a:t>montos superiores a los que debió haber ingresado al Fisco</a:t>
            </a:r>
            <a:r>
              <a:rPr lang="es-AR" dirty="0" smtClean="0"/>
              <a:t>.</a:t>
            </a:r>
          </a:p>
          <a:p>
            <a:pPr lvl="0" algn="just"/>
            <a:r>
              <a:rPr lang="es-AR" b="1" dirty="0" smtClean="0"/>
              <a:t>Los empleados </a:t>
            </a:r>
            <a:r>
              <a:rPr lang="es-AR" dirty="0" smtClean="0"/>
              <a:t>fueron contestes en afirmar que los sueldos eran percibidos en el transcurso del mes correspondiente, en algunas oportunidades </a:t>
            </a:r>
            <a:r>
              <a:rPr lang="es-AR" b="1" dirty="0" smtClean="0"/>
              <a:t>en efectivo y generalmente mediante una transferencia bancaria. </a:t>
            </a:r>
            <a:r>
              <a:rPr lang="es-AR" dirty="0" smtClean="0"/>
              <a:t>Por ello la sociedad también contaba con fondos no </a:t>
            </a:r>
            <a:r>
              <a:rPr lang="es-AR" dirty="0" err="1" smtClean="0"/>
              <a:t>bancarizados</a:t>
            </a:r>
            <a:r>
              <a:rPr lang="es-AR" dirty="0" smtClean="0"/>
              <a:t> o depositados en otras cuentas bancarias que no serian “cuentas sueldo”.</a:t>
            </a:r>
          </a:p>
          <a:p>
            <a:pPr indent="-12700" algn="just">
              <a:buNone/>
            </a:pPr>
            <a:r>
              <a:rPr lang="es-AR" dirty="0" smtClean="0"/>
              <a:t>Los agentes de retención y los de percepción manejan en cumplimiento de un mandato legal, fondos que no le son propios sino que pertenecen a los contribuyentes a quienes les han detraído el impuesto al efectuarles un pago o se lo han cobrado juntamente con el precio del bien.</a:t>
            </a:r>
          </a:p>
          <a:p>
            <a:pPr indent="-12700" algn="just">
              <a:buNone/>
            </a:pPr>
            <a:endParaRPr lang="es-AR" dirty="0"/>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28</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84118" y="586856"/>
            <a:ext cx="10017409" cy="5768791"/>
          </a:xfrm>
        </p:spPr>
        <p:txBody>
          <a:bodyPr>
            <a:normAutofit/>
          </a:bodyPr>
          <a:lstStyle/>
          <a:p>
            <a:pPr indent="-12700" algn="just">
              <a:buNone/>
            </a:pPr>
            <a:r>
              <a:rPr lang="es-AR" dirty="0" smtClean="0"/>
              <a:t>En el primer llamado a indagatoria se les hizo saber la obligación evadida por ganancias 2015 por un monto superior a cuatro millones. Luego, dictó Falta de Mérito, y a posteriori la AFIP presentó la resolución determinativa por pesos $7.414.911,43 (14/8/18).</a:t>
            </a:r>
          </a:p>
          <a:p>
            <a:pPr indent="-12700" algn="just">
              <a:buNone/>
            </a:pPr>
            <a:r>
              <a:rPr lang="es-AR" dirty="0" smtClean="0"/>
              <a:t>Después de haberse efectuado la pericia contable (4/12/2018), en la cual coincidió tanto la perito oficial como la perito de parte, el monto resultó ser $1.796.555,60 y en esa oportunidad la defensa solicitó una declaración indagatoria ampliatoria, con fecha 12/3/2019 y con fecha 25/3/2019 los imputados expresan su voluntad de ejercer la opción del artículo 16. </a:t>
            </a:r>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2</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84118" y="668741"/>
            <a:ext cx="10017409" cy="5686904"/>
          </a:xfrm>
        </p:spPr>
        <p:txBody>
          <a:bodyPr>
            <a:normAutofit/>
          </a:bodyPr>
          <a:lstStyle/>
          <a:p>
            <a:pPr lvl="0" algn="just"/>
            <a:r>
              <a:rPr lang="es-AR" b="1" dirty="0" smtClean="0"/>
              <a:t>No hay contradicción </a:t>
            </a:r>
            <a:r>
              <a:rPr lang="es-AR" dirty="0" smtClean="0"/>
              <a:t>entre el reconocimiento del ente recaudador de la adhesión al régimen de la dación en pago de espacios publicitarios por parte de </a:t>
            </a:r>
            <a:r>
              <a:rPr lang="es-AR" dirty="0" err="1" smtClean="0"/>
              <a:t>Desup</a:t>
            </a:r>
            <a:r>
              <a:rPr lang="es-AR" dirty="0" smtClean="0"/>
              <a:t> S.A. en los términos del </a:t>
            </a:r>
            <a:r>
              <a:rPr lang="es-AR" b="1" dirty="0" smtClean="0"/>
              <a:t>Decreto N°852/2014 y la denuncia que el mismo organismo efectuara</a:t>
            </a:r>
            <a:r>
              <a:rPr lang="es-AR" dirty="0" smtClean="0"/>
              <a:t>. </a:t>
            </a:r>
          </a:p>
          <a:p>
            <a:pPr indent="-12700" algn="just">
              <a:buNone/>
            </a:pPr>
            <a:r>
              <a:rPr lang="es-AR" b="1" dirty="0" smtClean="0"/>
              <a:t>Por dicho decreto no se prevé la extinción de la acción penal </a:t>
            </a:r>
            <a:r>
              <a:rPr lang="es-AR" dirty="0" smtClean="0"/>
              <a:t>en los casos en los cuales se hayan cancelado deudas impositivas, aduaneras y/o previsionales. </a:t>
            </a:r>
            <a:r>
              <a:rPr lang="es-AR" b="1" dirty="0" smtClean="0"/>
              <a:t>Únicamente se dispone la suspensión de todas las actuaciones judiciales</a:t>
            </a:r>
            <a:r>
              <a:rPr lang="es-AR" dirty="0" smtClean="0"/>
              <a:t>, extrajudiciales y administrativas tendientes al cobro de las deudas a las que se refiere el decreto, con excepción de las acciones a interponer con el fin de evitar la caducidad o prescripción de los derechos del Estado Nacional. </a:t>
            </a:r>
          </a:p>
          <a:p>
            <a:pPr indent="-12700" algn="just">
              <a:buNone/>
            </a:pPr>
            <a:r>
              <a:rPr lang="es-AR" b="1" dirty="0" smtClean="0"/>
              <a:t>El objeto de la causa no se refiere al cobro de una deuda</a:t>
            </a:r>
            <a:r>
              <a:rPr lang="es-AR" dirty="0" smtClean="0"/>
              <a:t>, sino que se trata de una causa en la que se investiga la posible </a:t>
            </a:r>
            <a:r>
              <a:rPr lang="es-AR" b="1" dirty="0" smtClean="0"/>
              <a:t>comisión de delitos</a:t>
            </a:r>
            <a:r>
              <a:rPr lang="es-AR" dirty="0" smtClean="0"/>
              <a:t>, el acogimiento o no al régimen previsto por dicha normativa no podría producir la extinción de la acción penal.</a:t>
            </a:r>
          </a:p>
          <a:p>
            <a:pPr lvl="0" algn="just">
              <a:buNone/>
            </a:pPr>
            <a:endParaRPr lang="es-AR" dirty="0"/>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29</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84118" y="641447"/>
            <a:ext cx="10017409" cy="5714199"/>
          </a:xfrm>
        </p:spPr>
        <p:txBody>
          <a:bodyPr>
            <a:normAutofit fontScale="92500" lnSpcReduction="10000"/>
          </a:bodyPr>
          <a:lstStyle/>
          <a:p>
            <a:pPr lvl="0" algn="just"/>
            <a:r>
              <a:rPr lang="es-AR" b="1" dirty="0" smtClean="0"/>
              <a:t>R.O.F. se desempeñaba como presidente del directorio </a:t>
            </a:r>
            <a:r>
              <a:rPr lang="es-AR" dirty="0" smtClean="0"/>
              <a:t>de la sociedad y había actuado en representación de ella. Figuraba </a:t>
            </a:r>
            <a:r>
              <a:rPr lang="es-AR" b="1" dirty="0" smtClean="0"/>
              <a:t>como apoderado y autorizado a operar </a:t>
            </a:r>
            <a:r>
              <a:rPr lang="es-AR" dirty="0" smtClean="0"/>
              <a:t>en las cuentas bancarias de la sociedad. Asimismo firmaba los recibos de haberes de los empleados. </a:t>
            </a:r>
          </a:p>
          <a:p>
            <a:pPr indent="-12700" algn="just">
              <a:buNone/>
            </a:pPr>
            <a:r>
              <a:rPr lang="es-AR" b="1" dirty="0" smtClean="0"/>
              <a:t>Si bien S.B.S. </a:t>
            </a:r>
            <a:r>
              <a:rPr lang="es-AR" dirty="0" smtClean="0"/>
              <a:t>no ocupaba cargo en la empresa, no se exime de responsabilidad penal, pues dicha responsabilidad y la pena de prisión no alcanza exclusivamente a los directores y a los gerentes de las personas jurídicas, </a:t>
            </a:r>
            <a:r>
              <a:rPr lang="es-AR" b="1" dirty="0" smtClean="0"/>
              <a:t>en tanto se verifique intervención en los hechos</a:t>
            </a:r>
            <a:r>
              <a:rPr lang="es-AR" dirty="0" smtClean="0"/>
              <a:t>. </a:t>
            </a:r>
          </a:p>
          <a:p>
            <a:pPr indent="-12700" algn="just">
              <a:buNone/>
            </a:pPr>
            <a:r>
              <a:rPr lang="es-AR" dirty="0" smtClean="0"/>
              <a:t>El nombrado tomaba decisiones y emitía órdenes vinculadas con la dirección y la administración de la sociedad, en consecuencia la decisión de no ingresar los aportes retenidos, no había escapado al ámbito de competencia de él. </a:t>
            </a:r>
          </a:p>
          <a:p>
            <a:pPr lvl="0" algn="just"/>
            <a:r>
              <a:rPr lang="es-AR" b="1" dirty="0" smtClean="0"/>
              <a:t>Tanto R.O.F. y S.B.S. tuvieron el conocimiento sobre las obligaciones de la sociedad</a:t>
            </a:r>
            <a:r>
              <a:rPr lang="es-AR" dirty="0" smtClean="0"/>
              <a:t>, como agente de retención y a pesar de contar con la capacidad para cumplir con la conducta debida, optaron por omitirla y </a:t>
            </a:r>
            <a:r>
              <a:rPr lang="es-AR" b="1" dirty="0" smtClean="0"/>
              <a:t>atender otras obligaciones </a:t>
            </a:r>
            <a:r>
              <a:rPr lang="es-AR" dirty="0" smtClean="0"/>
              <a:t>comerciales o de otro tipo de la sociedad. </a:t>
            </a:r>
          </a:p>
          <a:p>
            <a:pPr algn="just">
              <a:buNone/>
            </a:pPr>
            <a:r>
              <a:rPr lang="es-AR" b="1" dirty="0" smtClean="0"/>
              <a:t>Ambos votos terminan diciendo que el auto de procesamiento resultó ajustado a derecho y los montos de los embargos no fueron desproporcionados. </a:t>
            </a:r>
          </a:p>
          <a:p>
            <a:pPr algn="just">
              <a:buNone/>
            </a:pPr>
            <a:r>
              <a:rPr lang="es-AR" dirty="0" smtClean="0"/>
              <a:t>Por ello se confirmó la resolución por unanimidad. </a:t>
            </a:r>
            <a:endParaRPr lang="es-AR" dirty="0"/>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30</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dirty="0" smtClean="0"/>
              <a:t>Autos: “</a:t>
            </a:r>
            <a:r>
              <a:rPr lang="es-AR" dirty="0" err="1" smtClean="0"/>
              <a:t>Fiori</a:t>
            </a:r>
            <a:r>
              <a:rPr lang="es-AR" dirty="0" smtClean="0"/>
              <a:t> Comercial S.R.L. s/ </a:t>
            </a:r>
            <a:r>
              <a:rPr lang="es-AR" dirty="0" err="1" smtClean="0"/>
              <a:t>Inf</a:t>
            </a:r>
            <a:r>
              <a:rPr lang="es-AR" dirty="0" smtClean="0"/>
              <a:t>.  Ley 24.769”</a:t>
            </a:r>
            <a:endParaRPr lang="es-AR" dirty="0"/>
          </a:p>
        </p:txBody>
      </p:sp>
      <p:sp>
        <p:nvSpPr>
          <p:cNvPr id="3" name="2 Marcador de contenido"/>
          <p:cNvSpPr>
            <a:spLocks noGrp="1"/>
          </p:cNvSpPr>
          <p:nvPr>
            <p:ph idx="1"/>
          </p:nvPr>
        </p:nvSpPr>
        <p:spPr/>
        <p:txBody>
          <a:bodyPr>
            <a:normAutofit/>
          </a:bodyPr>
          <a:lstStyle/>
          <a:p>
            <a:pPr algn="just">
              <a:buNone/>
            </a:pPr>
            <a:r>
              <a:rPr lang="es-AR" dirty="0" smtClean="0"/>
              <a:t>Cámara Federal de Córdoba- Sala “A”</a:t>
            </a:r>
          </a:p>
          <a:p>
            <a:pPr algn="just">
              <a:buNone/>
            </a:pPr>
            <a:r>
              <a:rPr lang="es-AR" dirty="0" smtClean="0"/>
              <a:t>27/7/2020</a:t>
            </a:r>
          </a:p>
          <a:p>
            <a:pPr lvl="0" algn="just">
              <a:buFont typeface="Century Gothic" pitchFamily="34" charset="0"/>
              <a:buChar char="−"/>
            </a:pPr>
            <a:r>
              <a:rPr lang="es-AR" dirty="0" smtClean="0"/>
              <a:t>El Juez Federal de Villa María resolvió </a:t>
            </a:r>
            <a:r>
              <a:rPr lang="es-AR" b="1" dirty="0" smtClean="0"/>
              <a:t>sobreseer a Daniel Alejandro </a:t>
            </a:r>
            <a:r>
              <a:rPr lang="es-AR" b="1" dirty="0" err="1" smtClean="0"/>
              <a:t>Cesaretti</a:t>
            </a:r>
            <a:r>
              <a:rPr lang="es-AR" b="1" dirty="0" smtClean="0"/>
              <a:t> por uno de los hechos imputados y por otro hecho suspendió el trámite de las actuaciones mientras se mantenga vigente el plan de pagos </a:t>
            </a:r>
            <a:r>
              <a:rPr lang="es-AR" dirty="0" smtClean="0"/>
              <a:t>y hasta la cancelación total de la deuda que </a:t>
            </a:r>
            <a:r>
              <a:rPr lang="es-AR" dirty="0" err="1" smtClean="0"/>
              <a:t>Cesaretti</a:t>
            </a:r>
            <a:r>
              <a:rPr lang="es-AR" dirty="0" smtClean="0"/>
              <a:t> –como socio gerente de la firma- mantenía con el organismo recaudador o hasta que deje de cumplir con las condiciones estipuladas en el plan. </a:t>
            </a:r>
          </a:p>
          <a:p>
            <a:pPr lvl="0" algn="just">
              <a:buFont typeface="Century Gothic" pitchFamily="34" charset="0"/>
              <a:buChar char="−"/>
            </a:pPr>
            <a:r>
              <a:rPr lang="es-AR" b="1" dirty="0" smtClean="0"/>
              <a:t>Con relación al sobreseimiento sostuvo que al haberse sancionado la ley 27.430 en su Título IX se elevó la suma de la figura tipificada en el art. 2 inc. d)</a:t>
            </a:r>
            <a:r>
              <a:rPr lang="es-AR" dirty="0" smtClean="0"/>
              <a:t>, (Delito de evasión agravada por el uso de facturas apócrifas), por lo tanto no resulta punible por aplicación de la ley penal más benigna. </a:t>
            </a:r>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31</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84118" y="586853"/>
            <a:ext cx="10017409" cy="5755143"/>
          </a:xfrm>
        </p:spPr>
        <p:txBody>
          <a:bodyPr>
            <a:normAutofit/>
          </a:bodyPr>
          <a:lstStyle/>
          <a:p>
            <a:pPr lvl="0" algn="just">
              <a:buFont typeface="Century Gothic" pitchFamily="34" charset="0"/>
              <a:buChar char="−"/>
            </a:pPr>
            <a:r>
              <a:rPr lang="es-AR" b="1" dirty="0" smtClean="0"/>
              <a:t>En cuanto al otro hecho</a:t>
            </a:r>
            <a:r>
              <a:rPr lang="es-AR" dirty="0" smtClean="0"/>
              <a:t>, toda vez que su fecha fue el 21/11/2016 y al haberse suscripto el imputado a un plan de pagos para cancelar la deuda con la AFIP, aceptando la misma de manera incondicional, </a:t>
            </a:r>
            <a:r>
              <a:rPr lang="es-AR" b="1" dirty="0" smtClean="0"/>
              <a:t>por aplicación del art. 16 de la ley 27.430, consideró que debía declararse suspendido el procedimiento</a:t>
            </a:r>
            <a:r>
              <a:rPr lang="es-AR" dirty="0" smtClean="0"/>
              <a:t>. La ley 27.430 resulta más benigna para el imputado. </a:t>
            </a:r>
          </a:p>
          <a:p>
            <a:pPr lvl="0" algn="just">
              <a:buFont typeface="Century Gothic" pitchFamily="34" charset="0"/>
              <a:buChar char="−"/>
            </a:pPr>
            <a:r>
              <a:rPr lang="es-AR" b="1" dirty="0" smtClean="0"/>
              <a:t>El Fiscal de primera instancia interpuso recurso de apelación </a:t>
            </a:r>
            <a:r>
              <a:rPr lang="es-AR" dirty="0" smtClean="0"/>
              <a:t>por considerar que no le corresponde la aplicación retroactiva de la ley penal y tampoco la suspensión por no encontrarse satisfechas las exigencias previstas en la norma del artículo 16. </a:t>
            </a:r>
          </a:p>
          <a:p>
            <a:pPr lvl="0" algn="just">
              <a:buFont typeface="Century Gothic" pitchFamily="34" charset="0"/>
              <a:buChar char="−"/>
            </a:pPr>
            <a:r>
              <a:rPr lang="es-AR" b="1" dirty="0" smtClean="0"/>
              <a:t>Ya ante la alzada el Fiscal General se agravia por los mismos motivos. </a:t>
            </a:r>
          </a:p>
          <a:p>
            <a:pPr lvl="0" algn="just">
              <a:buNone/>
            </a:pPr>
            <a:endParaRPr lang="es-AR" dirty="0" smtClean="0"/>
          </a:p>
          <a:p>
            <a:pPr algn="just">
              <a:buNone/>
            </a:pPr>
            <a:endParaRPr lang="es-AR" dirty="0"/>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32</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84118" y="655095"/>
            <a:ext cx="10017409" cy="5700551"/>
          </a:xfrm>
        </p:spPr>
        <p:txBody>
          <a:bodyPr>
            <a:normAutofit/>
          </a:bodyPr>
          <a:lstStyle/>
          <a:p>
            <a:pPr lvl="0" algn="just">
              <a:buFont typeface="Century Gothic" pitchFamily="34" charset="0"/>
              <a:buChar char="−"/>
            </a:pPr>
            <a:r>
              <a:rPr lang="es-AR" b="1" dirty="0" smtClean="0"/>
              <a:t>La Cámara </a:t>
            </a:r>
            <a:r>
              <a:rPr lang="es-AR" dirty="0" smtClean="0"/>
              <a:t>consideró en cuanto a la aplicación de la ley penal más benigna que </a:t>
            </a:r>
            <a:r>
              <a:rPr lang="es-AR" b="1" dirty="0" smtClean="0"/>
              <a:t>compartía el criterio del Juez de Primera Instancia</a:t>
            </a:r>
            <a:r>
              <a:rPr lang="es-AR" dirty="0" smtClean="0"/>
              <a:t> y que la Sala ya había adoptado ese criterio en fallos anteriores. Por ello, el recurso interpuesto en cuanto a ese hecho no debía prosperar. </a:t>
            </a:r>
          </a:p>
          <a:p>
            <a:pPr indent="-12700" algn="just">
              <a:buNone/>
            </a:pPr>
            <a:r>
              <a:rPr lang="es-AR" b="1" dirty="0" smtClean="0"/>
              <a:t>A partir de la reforma de 1994</a:t>
            </a:r>
            <a:r>
              <a:rPr lang="es-AR" dirty="0" smtClean="0"/>
              <a:t>, la retroactividad de la ley penal más benigna encuentra fundamento en los Tratados Internacionales incorporados con idéntica jerarquía (art. 75, inc. 22 de la C.N.).</a:t>
            </a:r>
          </a:p>
          <a:p>
            <a:pPr indent="-12700" algn="just">
              <a:buNone/>
            </a:pPr>
            <a:r>
              <a:rPr lang="es-AR" dirty="0" smtClean="0"/>
              <a:t>Asimismo recordó que en el año 2012 por la Instrucción del </a:t>
            </a:r>
            <a:r>
              <a:rPr lang="es-AR" b="1" dirty="0" smtClean="0"/>
              <a:t>P.G.N. 5/12</a:t>
            </a:r>
            <a:r>
              <a:rPr lang="es-AR" dirty="0" smtClean="0"/>
              <a:t>, los fiscales interpusieron idénticos recursos que los que ahora se interponen en virtud de la Instrucción </a:t>
            </a:r>
            <a:r>
              <a:rPr lang="es-AR" b="1" dirty="0" smtClean="0"/>
              <a:t>18/18 P.G.N</a:t>
            </a:r>
            <a:r>
              <a:rPr lang="es-AR" dirty="0" smtClean="0"/>
              <a:t>., los que fueron rechazados por la Cámara Federal de </a:t>
            </a:r>
            <a:r>
              <a:rPr lang="es-AR" b="1" dirty="0" smtClean="0"/>
              <a:t>Casación Penal </a:t>
            </a:r>
            <a:r>
              <a:rPr lang="es-AR" dirty="0" smtClean="0"/>
              <a:t>y </a:t>
            </a:r>
            <a:r>
              <a:rPr lang="es-AR" dirty="0" smtClean="0"/>
              <a:t>posteriormente, con igual decisión </a:t>
            </a:r>
            <a:r>
              <a:rPr lang="es-AR" dirty="0" smtClean="0"/>
              <a:t>los recursos extraordinarios o las quejas por parte de la </a:t>
            </a:r>
            <a:r>
              <a:rPr lang="es-AR" b="1" dirty="0" smtClean="0"/>
              <a:t>Corte Suprema de Justicia de la Nación. </a:t>
            </a:r>
          </a:p>
          <a:p>
            <a:pPr indent="-12700" algn="just">
              <a:buNone/>
            </a:pPr>
            <a:r>
              <a:rPr lang="es-AR" dirty="0" smtClean="0"/>
              <a:t>Así con fecha 18/2/2014 en autos </a:t>
            </a:r>
            <a:r>
              <a:rPr lang="es-AR" b="1" dirty="0" smtClean="0"/>
              <a:t>“Soler, Diego s/ recurso de casación”, </a:t>
            </a:r>
            <a:r>
              <a:rPr lang="es-AR" dirty="0" smtClean="0"/>
              <a:t>la Corte resolvió desestimar el recurso interpuesto por el Ministerio Fiscal con la </a:t>
            </a:r>
            <a:r>
              <a:rPr lang="es-AR" b="1" dirty="0" smtClean="0"/>
              <a:t>invocación del artículo 280 del Código Procesal Civil y Comercial de la Nación.</a:t>
            </a:r>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33</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84118" y="641447"/>
            <a:ext cx="10017409" cy="5714199"/>
          </a:xfrm>
        </p:spPr>
        <p:txBody>
          <a:bodyPr>
            <a:normAutofit/>
          </a:bodyPr>
          <a:lstStyle/>
          <a:p>
            <a:pPr indent="-12700" algn="just">
              <a:buNone/>
            </a:pPr>
            <a:r>
              <a:rPr lang="es-AR" dirty="0" smtClean="0"/>
              <a:t>Dicho artículo establece que la Corte, según su sana discreción, y con la sola invocación de dicha norma puede rechazar el recurso extraordinario, </a:t>
            </a:r>
            <a:r>
              <a:rPr lang="es-AR" b="1" dirty="0" smtClean="0"/>
              <a:t>por falta de agravio federal suficiente o cuando las cuestiones planteadas resultaren insustanciales o carentes de trascendencia</a:t>
            </a:r>
            <a:r>
              <a:rPr lang="es-AR" dirty="0" smtClean="0"/>
              <a:t>. </a:t>
            </a:r>
          </a:p>
          <a:p>
            <a:pPr lvl="0" algn="just">
              <a:buFont typeface="Century Gothic" pitchFamily="34" charset="0"/>
              <a:buChar char="−"/>
            </a:pPr>
            <a:r>
              <a:rPr lang="es-AR" b="1" dirty="0" smtClean="0"/>
              <a:t>En lo relativo a la suspensión </a:t>
            </a:r>
            <a:r>
              <a:rPr lang="es-AR" dirty="0" smtClean="0"/>
              <a:t>del trámite dispuesto por el Juez de Primera Instancia, la Cámara consideró que compartía dicho criterio. </a:t>
            </a:r>
          </a:p>
          <a:p>
            <a:pPr indent="-12700" algn="just">
              <a:buNone/>
            </a:pPr>
            <a:r>
              <a:rPr lang="es-AR" dirty="0" smtClean="0"/>
              <a:t>Toda vez que la fecha del hecho imputado fue el 21/11/2016 y habiendo el prevenido </a:t>
            </a:r>
            <a:r>
              <a:rPr lang="es-AR" b="1" dirty="0" smtClean="0"/>
              <a:t>suscripto un plan de pagos</a:t>
            </a:r>
            <a:r>
              <a:rPr lang="es-AR" dirty="0" smtClean="0"/>
              <a:t> para la cancelación total, </a:t>
            </a:r>
            <a:r>
              <a:rPr lang="es-AR" b="1" dirty="0" smtClean="0"/>
              <a:t>aceptando así la determinación realizada</a:t>
            </a:r>
            <a:r>
              <a:rPr lang="es-AR" dirty="0" smtClean="0"/>
              <a:t> por el organismo recaudador de manera </a:t>
            </a:r>
            <a:r>
              <a:rPr lang="es-AR" b="1" dirty="0" smtClean="0"/>
              <a:t>incondicional</a:t>
            </a:r>
            <a:r>
              <a:rPr lang="es-AR" dirty="0" smtClean="0"/>
              <a:t>, </a:t>
            </a:r>
            <a:r>
              <a:rPr lang="es-AR" b="1" dirty="0" smtClean="0"/>
              <a:t>debe suspenderse el trámite</a:t>
            </a:r>
            <a:r>
              <a:rPr lang="es-AR" dirty="0" smtClean="0"/>
              <a:t>, aplicando la ley 27.430 por resultar más benigna para el imputado con relación a la vigente al momento del hecho que se le atribuyó.</a:t>
            </a:r>
          </a:p>
          <a:p>
            <a:pPr lvl="0" algn="just">
              <a:buFont typeface="Century Gothic" pitchFamily="34" charset="0"/>
              <a:buChar char="−"/>
            </a:pPr>
            <a:r>
              <a:rPr lang="es-AR" dirty="0" smtClean="0"/>
              <a:t>Los demás Jueces compartieron el criterio de este primer voto. </a:t>
            </a:r>
          </a:p>
          <a:p>
            <a:pPr lvl="0" algn="just">
              <a:buNone/>
            </a:pPr>
            <a:endParaRPr lang="es-AR" dirty="0" smtClean="0"/>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34</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55452" y="1193801"/>
            <a:ext cx="9382585" cy="3635375"/>
          </a:xfrm>
          <a:solidFill>
            <a:schemeClr val="bg1"/>
          </a:solidFill>
          <a:ln>
            <a:solidFill>
              <a:srgbClr val="ECB64A"/>
            </a:solidFill>
          </a:ln>
        </p:spPr>
        <p:txBody>
          <a:bodyPr anchor="ctr">
            <a:normAutofit/>
          </a:bodyPr>
          <a:lstStyle/>
          <a:p>
            <a:pPr algn="ctr"/>
            <a:r>
              <a:rPr lang="es-ES" sz="6600" b="1" dirty="0" smtClean="0">
                <a:latin typeface="Arial Narrow" panose="020B0606020202030204" pitchFamily="34" charset="0"/>
              </a:rPr>
              <a:t>MUCHAS GRACIAS </a:t>
            </a:r>
            <a:br>
              <a:rPr lang="es-ES" sz="6600" b="1" dirty="0" smtClean="0">
                <a:latin typeface="Arial Narrow" panose="020B0606020202030204" pitchFamily="34" charset="0"/>
              </a:rPr>
            </a:br>
            <a:r>
              <a:rPr lang="es-ES" sz="6600" b="1" dirty="0" smtClean="0">
                <a:latin typeface="Arial Narrow" panose="020B0606020202030204" pitchFamily="34" charset="0"/>
              </a:rPr>
              <a:t>POR SU ATENCIÓN</a:t>
            </a:r>
            <a:endParaRPr lang="es-AR" sz="6600" b="1" dirty="0">
              <a:latin typeface="Arial Narrow" panose="020B0606020202030204" pitchFamily="34" charset="0"/>
            </a:endParaRPr>
          </a:p>
        </p:txBody>
      </p:sp>
      <p:sp>
        <p:nvSpPr>
          <p:cNvPr id="4" name="Marcador de número de diapositiva 3"/>
          <p:cNvSpPr>
            <a:spLocks noGrp="1"/>
          </p:cNvSpPr>
          <p:nvPr>
            <p:ph type="sldNum" sz="quarter" idx="12"/>
          </p:nvPr>
        </p:nvSpPr>
        <p:spPr/>
        <p:txBody>
          <a:bodyPr/>
          <a:lstStyle/>
          <a:p>
            <a:fld id="{D57F1E4F-1CFF-5643-939E-217C01CDF565}" type="slidenum">
              <a:rPr lang="en-US" smtClean="0"/>
              <a:pPr/>
              <a:t>35</a:t>
            </a:fld>
            <a:endParaRPr lang="en-US" dirty="0"/>
          </a:p>
        </p:txBody>
      </p:sp>
    </p:spTree>
    <p:extLst>
      <p:ext uri="{BB962C8B-B14F-4D97-AF65-F5344CB8AC3E}">
        <p14:creationId xmlns="" xmlns:p14="http://schemas.microsoft.com/office/powerpoint/2010/main" val="206528032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84118" y="573206"/>
            <a:ext cx="10017409" cy="5782438"/>
          </a:xfrm>
        </p:spPr>
        <p:txBody>
          <a:bodyPr>
            <a:normAutofit fontScale="92500" lnSpcReduction="20000"/>
          </a:bodyPr>
          <a:lstStyle/>
          <a:p>
            <a:pPr indent="-12700" algn="just">
              <a:buNone/>
            </a:pPr>
            <a:r>
              <a:rPr lang="es-AR" dirty="0" smtClean="0"/>
              <a:t>Dentro de los 30 días de la declaración jurada ampliatoria abonaron el monto de la pericia y fueron al Tribunal Fiscal con el formulario 408 allanándose parcialmente.  </a:t>
            </a:r>
          </a:p>
          <a:p>
            <a:pPr indent="-12700" algn="just">
              <a:buNone/>
            </a:pPr>
            <a:r>
              <a:rPr lang="es-AR" dirty="0" smtClean="0"/>
              <a:t>Una vez cancelada la obligación los defensores solicitaron la extinción de la acción penal, la cual como se expresó no fue </a:t>
            </a:r>
            <a:r>
              <a:rPr lang="es-AR" dirty="0" smtClean="0"/>
              <a:t>concedida</a:t>
            </a:r>
            <a:r>
              <a:rPr lang="es-AR" dirty="0" smtClean="0"/>
              <a:t>.</a:t>
            </a:r>
          </a:p>
          <a:p>
            <a:pPr indent="-12700" algn="just">
              <a:buNone/>
            </a:pPr>
            <a:r>
              <a:rPr lang="es-AR" dirty="0" smtClean="0"/>
              <a:t>En los autos de la referencia el juzgado de Primera Instancia dispuso el rechazo del pedido de extinción de la acción penal tributaria por pago (art. 16 ley 27.430). Esto se fundó en que sólo se había abonado la suma que resultó de la pericia contable realizada en el juzgado y no la cuantía establecida en la determinación de oficio practicada por el Organismo Recaudador y que diera lugar a la denuncia. </a:t>
            </a:r>
          </a:p>
          <a:p>
            <a:pPr indent="-12700" algn="just">
              <a:buNone/>
            </a:pPr>
            <a:r>
              <a:rPr lang="es-AR" dirty="0" smtClean="0"/>
              <a:t>Llegados los autos a la Cámara -en virtud de la apelación deducida- se resolvió, con fecha 12/8/20:  </a:t>
            </a:r>
          </a:p>
          <a:p>
            <a:pPr marL="355600" lvl="0" indent="-355600" algn="just">
              <a:buFont typeface="Century Gothic" pitchFamily="34" charset="0"/>
              <a:buChar char="−"/>
            </a:pPr>
            <a:r>
              <a:rPr lang="es-AR" b="1" dirty="0" smtClean="0"/>
              <a:t>En el primer voto de la Dra. Carolina </a:t>
            </a:r>
            <a:r>
              <a:rPr lang="es-AR" b="1" dirty="0" err="1" smtClean="0"/>
              <a:t>Robiglio</a:t>
            </a:r>
            <a:r>
              <a:rPr lang="es-AR" dirty="0" smtClean="0"/>
              <a:t>,  fue confirmado el fallo del Juez de Primera Instancia considerando que no era de aplicación el art. 16 de la L.P.T. toda vez que no se había rectificado la declaración jurada y tampoco se había abonado el monto resultante de la determinación de oficio, por lo tanto no se daba la cancelación total de la pretensión del organismo. </a:t>
            </a:r>
          </a:p>
          <a:p>
            <a:pPr indent="-12700" algn="just">
              <a:buNone/>
            </a:pPr>
            <a:r>
              <a:rPr lang="es-AR" dirty="0" smtClean="0"/>
              <a:t>Tampoco podría aplicarse el régimen del art. 16 de la anterior ley 24.769, por no darse el requisito de la espontaneidad que la misma establecía para gozar del beneficio. </a:t>
            </a:r>
          </a:p>
          <a:p>
            <a:pPr marL="0" indent="0" algn="just">
              <a:buNone/>
            </a:pPr>
            <a:endParaRPr lang="es-AR" dirty="0" smtClean="0"/>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3</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84118" y="614151"/>
            <a:ext cx="10017409" cy="5741495"/>
          </a:xfrm>
        </p:spPr>
        <p:txBody>
          <a:bodyPr>
            <a:noAutofit/>
          </a:bodyPr>
          <a:lstStyle/>
          <a:p>
            <a:pPr lvl="0" algn="just">
              <a:buFont typeface="Century Gothic" pitchFamily="34" charset="0"/>
              <a:buChar char="−"/>
            </a:pPr>
            <a:r>
              <a:rPr lang="es-AR" sz="1700" b="1" dirty="0" smtClean="0"/>
              <a:t>El segundo voto del Dr. Juan Carlos </a:t>
            </a:r>
            <a:r>
              <a:rPr lang="es-AR" sz="1700" b="1" dirty="0" err="1" smtClean="0"/>
              <a:t>Bonzón</a:t>
            </a:r>
            <a:r>
              <a:rPr lang="es-AR" sz="1700" dirty="0" smtClean="0"/>
              <a:t> concuerda con el anterior agregando que no se </a:t>
            </a:r>
            <a:r>
              <a:rPr lang="es-AR" sz="1700" dirty="0" smtClean="0"/>
              <a:t>cumplimentó </a:t>
            </a:r>
            <a:r>
              <a:rPr lang="es-AR" sz="1700" dirty="0" smtClean="0"/>
              <a:t>el requisito de </a:t>
            </a:r>
            <a:r>
              <a:rPr lang="es-AR" sz="1700" b="1" dirty="0" smtClean="0"/>
              <a:t>“cancelar” </a:t>
            </a:r>
            <a:r>
              <a:rPr lang="es-AR" sz="1700" dirty="0" smtClean="0"/>
              <a:t>la deuda hasta los 30 días hábiles posteriores al acto procesal por el cual se notificó fehacientemente la imputación penal que se le formula, dado que entre la primera declaración indagatoria donde se les hizo saber que el monto era de cuatro millones de pesos por evasión de ganancias 2015 y el pago que fue realizado el 25/4/2019 por $1.796.555,60., transcurrió más tiempo. </a:t>
            </a:r>
            <a:r>
              <a:rPr lang="es-AR" sz="1700" b="1" dirty="0" smtClean="0"/>
              <a:t>Por lo tanto entre ambas fechas transcurrió con exceso el plazo de 30 días hábiles. </a:t>
            </a:r>
          </a:p>
          <a:p>
            <a:pPr algn="just">
              <a:buFont typeface="Century Gothic" pitchFamily="34" charset="0"/>
              <a:buChar char="−"/>
            </a:pPr>
            <a:r>
              <a:rPr lang="es-AR" sz="1700" b="1" dirty="0" smtClean="0"/>
              <a:t>El tercer voto del Dr. Roberto Hornos</a:t>
            </a:r>
            <a:r>
              <a:rPr lang="es-AR" sz="1700" dirty="0" smtClean="0"/>
              <a:t> fue en disidencia por los siguientes fundamentos: </a:t>
            </a:r>
          </a:p>
          <a:p>
            <a:pPr marL="627063" indent="-190500" algn="just" defTabSz="627063">
              <a:tabLst>
                <a:tab pos="355600" algn="l"/>
                <a:tab pos="627063" algn="l"/>
              </a:tabLst>
            </a:pPr>
            <a:r>
              <a:rPr lang="es-AR" sz="1700" dirty="0" smtClean="0"/>
              <a:t>En cuanto al primero de ellos se estableció: “… este Tribunal ha establecido que la </a:t>
            </a:r>
            <a:r>
              <a:rPr lang="es-AR" sz="1700" b="1" dirty="0" smtClean="0"/>
              <a:t>determinación administrativa</a:t>
            </a:r>
            <a:r>
              <a:rPr lang="es-AR" sz="1700" dirty="0" smtClean="0"/>
              <a:t> de la deuda tributaria practicada por los organismos administrativos competentes </a:t>
            </a:r>
            <a:r>
              <a:rPr lang="es-AR" sz="1700" b="1" dirty="0" smtClean="0"/>
              <a:t>no es una condición de </a:t>
            </a:r>
            <a:r>
              <a:rPr lang="es-AR" sz="1700" b="1" dirty="0" err="1" smtClean="0"/>
              <a:t>procedibilidad</a:t>
            </a:r>
            <a:r>
              <a:rPr lang="es-AR" sz="1700" b="1" dirty="0" smtClean="0"/>
              <a:t> </a:t>
            </a:r>
            <a:r>
              <a:rPr lang="es-AR" sz="1700" dirty="0" smtClean="0"/>
              <a:t>en el proceso penal, y </a:t>
            </a:r>
            <a:r>
              <a:rPr lang="es-AR" sz="1700" b="1" dirty="0" smtClean="0"/>
              <a:t>tampoco es obligatoria, ni es vinculante</a:t>
            </a:r>
            <a:r>
              <a:rPr lang="es-AR" sz="1700" dirty="0" smtClean="0"/>
              <a:t> para los jueces encargados de la instrucción de las causas en las cuales se investigan delitos de evasión tributaria tipificados por la ley 24.769…”</a:t>
            </a:r>
          </a:p>
          <a:p>
            <a:pPr marL="625475" indent="1588" algn="just">
              <a:buNone/>
            </a:pPr>
            <a:r>
              <a:rPr lang="es-AR" sz="1700" dirty="0" smtClean="0"/>
              <a:t>Por ello la </a:t>
            </a:r>
            <a:r>
              <a:rPr lang="es-AR" sz="1700" b="1" dirty="0" smtClean="0"/>
              <a:t>determinación fiscal de la deuda</a:t>
            </a:r>
            <a:r>
              <a:rPr lang="es-AR" sz="1700" dirty="0" smtClean="0"/>
              <a:t> no es equivalente al significado normativo del concepto </a:t>
            </a:r>
            <a:r>
              <a:rPr lang="es-AR" sz="1700" b="1" dirty="0" smtClean="0"/>
              <a:t>“obligación evadida”</a:t>
            </a:r>
            <a:r>
              <a:rPr lang="es-AR" sz="1700" dirty="0" smtClean="0"/>
              <a:t> contenido en la disposición legal. </a:t>
            </a:r>
          </a:p>
          <a:p>
            <a:pPr marL="625475" indent="1588" algn="just">
              <a:buNone/>
            </a:pPr>
            <a:r>
              <a:rPr lang="es-AR" sz="1700" dirty="0" smtClean="0"/>
              <a:t>En el art. 14 de la ley 23.771 y 16 de la ley 24.769  se exigía la aceptación y la cancelación de la </a:t>
            </a:r>
            <a:r>
              <a:rPr lang="es-AR" sz="1700" b="1" dirty="0" smtClean="0"/>
              <a:t>determinación administrativa</a:t>
            </a:r>
            <a:r>
              <a:rPr lang="es-AR" sz="1700" dirty="0" smtClean="0"/>
              <a:t>. Por su parte el art. 16 del Régimen contemplado por la ley 27.430 –al igual que el texto del art. 16 reformado por la ley 26.735- hace referencia a que deben aceptarse y cancelarse las </a:t>
            </a:r>
            <a:r>
              <a:rPr lang="es-AR" sz="1700" b="1" dirty="0" smtClean="0"/>
              <a:t>“obligaciones evadidas”.</a:t>
            </a:r>
            <a:endParaRPr lang="es-AR" sz="1700" dirty="0" smtClean="0"/>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4</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84118" y="600503"/>
            <a:ext cx="10292368" cy="6005015"/>
          </a:xfrm>
        </p:spPr>
        <p:txBody>
          <a:bodyPr>
            <a:normAutofit fontScale="92500" lnSpcReduction="20000"/>
          </a:bodyPr>
          <a:lstStyle/>
          <a:p>
            <a:pPr marL="625475" lvl="0" indent="-174625" algn="just"/>
            <a:r>
              <a:rPr lang="es-AR" dirty="0" smtClean="0"/>
              <a:t>En cuanto al segundo fundamento manifestó: </a:t>
            </a:r>
            <a:r>
              <a:rPr lang="es-AR" b="1" dirty="0" smtClean="0"/>
              <a:t>en la primera indagatoria</a:t>
            </a:r>
            <a:r>
              <a:rPr lang="es-AR" dirty="0" smtClean="0"/>
              <a:t>, el Juez hizo referencia a la presunta evasión por un monto superior a cuatro millones. Luego que se presentara en la causa el informe pericial  por $1.796.55,60, </a:t>
            </a:r>
            <a:r>
              <a:rPr lang="es-AR" b="1" dirty="0" smtClean="0"/>
              <a:t>la defensa pidió que se recibiera nuevamente la declaración indagatoria </a:t>
            </a:r>
            <a:r>
              <a:rPr lang="es-AR" dirty="0" smtClean="0"/>
              <a:t>para que tome conocimiento de “…la conformación de la imputación y sus alcances…”.</a:t>
            </a:r>
          </a:p>
          <a:p>
            <a:pPr marL="625475" indent="1588" algn="just">
              <a:buNone/>
            </a:pPr>
            <a:r>
              <a:rPr lang="es-AR" dirty="0" smtClean="0"/>
              <a:t>El Juez fijó audiencia en carácter de ampliación. </a:t>
            </a:r>
          </a:p>
          <a:p>
            <a:pPr marL="625475" indent="1588" algn="just">
              <a:buNone/>
            </a:pPr>
            <a:r>
              <a:rPr lang="es-AR" dirty="0" smtClean="0"/>
              <a:t>En sus descargos refirieron su voluntad de hacer uso del beneficio del art. 16 (ley 27.430).</a:t>
            </a:r>
          </a:p>
          <a:p>
            <a:pPr marL="625475" indent="1588" algn="just">
              <a:buNone/>
            </a:pPr>
            <a:r>
              <a:rPr lang="es-AR" dirty="0" smtClean="0"/>
              <a:t>Con fecha 10/4/2019 </a:t>
            </a:r>
            <a:r>
              <a:rPr lang="es-AR" b="1" dirty="0" smtClean="0"/>
              <a:t>el Juez dictó auto de procesamiento </a:t>
            </a:r>
            <a:r>
              <a:rPr lang="es-AR" dirty="0" smtClean="0"/>
              <a:t>por la probable intervención de los nombrados en el </a:t>
            </a:r>
            <a:r>
              <a:rPr lang="es-AR" b="1" dirty="0" smtClean="0"/>
              <a:t>hecho presunto de evasión tributaria por la suma de $1.796.555,60</a:t>
            </a:r>
            <a:r>
              <a:rPr lang="es-AR" dirty="0" smtClean="0"/>
              <a:t>. </a:t>
            </a:r>
          </a:p>
          <a:p>
            <a:pPr marL="625475" indent="1588" algn="just">
              <a:buNone/>
            </a:pPr>
            <a:r>
              <a:rPr lang="es-AR" dirty="0" smtClean="0"/>
              <a:t>El 24/4/2019 se presentó declaración rectificativa N°1 de ganancias/2015 exteriorizando dicho monto y el 25/4/2019 se canceló la suma y sus intereses. Con fecha 29/4/2019 se dedujo la excepción de falta de acción por extinción de la acción penal por pago. </a:t>
            </a:r>
          </a:p>
          <a:p>
            <a:pPr marL="625475" indent="1588" algn="just">
              <a:buNone/>
            </a:pPr>
            <a:r>
              <a:rPr lang="es-AR" dirty="0" smtClean="0"/>
              <a:t>El Juez la rechazó por considerar que no se verificaba la aceptación y cancelación en forma incondicional y total. </a:t>
            </a:r>
          </a:p>
          <a:p>
            <a:pPr marL="625475" indent="1588" algn="just">
              <a:buNone/>
            </a:pPr>
            <a:r>
              <a:rPr lang="es-AR" dirty="0" smtClean="0"/>
              <a:t>En base a lo descripto, </a:t>
            </a:r>
            <a:r>
              <a:rPr lang="es-AR" b="1" dirty="0" smtClean="0"/>
              <a:t>el “a quo” omitió referirse al cambio de criterio</a:t>
            </a:r>
            <a:r>
              <a:rPr lang="es-AR" dirty="0" smtClean="0"/>
              <a:t> sobre la cuantía por la cual procesó. </a:t>
            </a:r>
          </a:p>
          <a:p>
            <a:pPr marL="625475" indent="1588" algn="just">
              <a:buNone/>
            </a:pPr>
            <a:endParaRPr lang="es-AR" dirty="0"/>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5</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84118" y="559559"/>
            <a:ext cx="10017409" cy="5796086"/>
          </a:xfrm>
        </p:spPr>
        <p:txBody>
          <a:bodyPr>
            <a:normAutofit/>
          </a:bodyPr>
          <a:lstStyle/>
          <a:p>
            <a:pPr marL="627063" lvl="0" indent="-176213" algn="just"/>
            <a:r>
              <a:rPr lang="es-AR" dirty="0" smtClean="0"/>
              <a:t>En tercer fundamento se basó en establecer que cuando la fórmula de la norma que dice </a:t>
            </a:r>
            <a:r>
              <a:rPr lang="es-AR" b="1" dirty="0" smtClean="0"/>
              <a:t>“… al acto procesal por el que se notifique fehacientemente la imputación penal que se formula…”</a:t>
            </a:r>
            <a:r>
              <a:rPr lang="es-AR" dirty="0" smtClean="0"/>
              <a:t> deja librado al criterio del intérprete la determinación de cuál es ese acto. Dicha falta de precisión, habilita un espacio en el que pueden surgir distintas interpretaciones. </a:t>
            </a:r>
            <a:r>
              <a:rPr lang="es-AR" b="1" dirty="0" smtClean="0"/>
              <a:t>En el C.P.P.N. no hay un acto autónomo</a:t>
            </a:r>
            <a:r>
              <a:rPr lang="es-AR" dirty="0" smtClean="0"/>
              <a:t> de notificación fehaciente de la imputación penal, por lo tanto puede ser evaluado con diferentes criterios por el intérprete. </a:t>
            </a:r>
          </a:p>
          <a:p>
            <a:pPr marL="627063" indent="0" algn="just">
              <a:buNone/>
            </a:pPr>
            <a:r>
              <a:rPr lang="es-AR" dirty="0" smtClean="0"/>
              <a:t>Por ello quienes deban interpretar y aplicar la norma, debe </a:t>
            </a:r>
            <a:r>
              <a:rPr lang="es-AR" b="1" dirty="0" smtClean="0"/>
              <a:t>extremar los esfuerzos para la exégesis legal</a:t>
            </a:r>
            <a:r>
              <a:rPr lang="es-AR" dirty="0" smtClean="0"/>
              <a:t>. </a:t>
            </a:r>
          </a:p>
          <a:p>
            <a:pPr marL="627063" indent="0" algn="just">
              <a:buNone/>
            </a:pPr>
            <a:r>
              <a:rPr lang="es-AR" dirty="0" smtClean="0"/>
              <a:t>El diccionario dice con relación a la palabra fehaciente </a:t>
            </a:r>
            <a:r>
              <a:rPr lang="es-AR" b="1" dirty="0" smtClean="0"/>
              <a:t>“que hace fe y crédito”, </a:t>
            </a:r>
            <a:r>
              <a:rPr lang="es-AR" dirty="0" smtClean="0"/>
              <a:t>términos coincidentes con las definiciones de la palabra </a:t>
            </a:r>
            <a:r>
              <a:rPr lang="es-AR" b="1" dirty="0" smtClean="0"/>
              <a:t>fehaciente</a:t>
            </a:r>
            <a:r>
              <a:rPr lang="es-AR" dirty="0" smtClean="0"/>
              <a:t> establecidos por el Diccionario de Ciencias Jurídicas, Políticas y Sociales, que son </a:t>
            </a:r>
            <a:r>
              <a:rPr lang="es-AR" b="1" dirty="0" smtClean="0"/>
              <a:t>“que hace fe en juicio/digno de crédito verdadero”. </a:t>
            </a:r>
          </a:p>
          <a:p>
            <a:pPr marL="627063" lvl="0" indent="-176213" algn="just">
              <a:buNone/>
            </a:pPr>
            <a:endParaRPr lang="es-AR" dirty="0" smtClean="0"/>
          </a:p>
          <a:p>
            <a:pPr marL="627063" indent="-176213" algn="just">
              <a:buNone/>
            </a:pPr>
            <a:endParaRPr lang="es-AR" dirty="0"/>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6</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84118" y="600501"/>
            <a:ext cx="10017409" cy="5755143"/>
          </a:xfrm>
        </p:spPr>
        <p:txBody>
          <a:bodyPr>
            <a:normAutofit/>
          </a:bodyPr>
          <a:lstStyle/>
          <a:p>
            <a:pPr marL="627063" indent="-176213" algn="just"/>
            <a:r>
              <a:rPr lang="es-AR" b="1" dirty="0" smtClean="0"/>
              <a:t>En principio, podría decirse que ese acto es la declaración indagatoria</a:t>
            </a:r>
            <a:r>
              <a:rPr lang="es-AR" dirty="0" smtClean="0"/>
              <a:t>, pero también podría ocurrir que al imputado se lo notifique de la imputación contenida en el </a:t>
            </a:r>
            <a:r>
              <a:rPr lang="es-AR" b="1" dirty="0" smtClean="0"/>
              <a:t>requerimiento fiscal </a:t>
            </a:r>
            <a:r>
              <a:rPr lang="es-AR" dirty="0" smtClean="0"/>
              <a:t>de instrucción, </a:t>
            </a:r>
            <a:r>
              <a:rPr lang="es-AR" b="1" dirty="0" smtClean="0"/>
              <a:t>o se lo imponga del llamado a prestar la declaración indagatoria con descripción del hecho</a:t>
            </a:r>
            <a:r>
              <a:rPr lang="es-AR" dirty="0" smtClean="0"/>
              <a:t> que motiva la convocatoria, lo que podría conducir a conclusiones diferentes. </a:t>
            </a:r>
          </a:p>
          <a:p>
            <a:pPr marL="627063" indent="0" algn="just">
              <a:buNone/>
            </a:pPr>
            <a:r>
              <a:rPr lang="es-AR" dirty="0" smtClean="0"/>
              <a:t>En el presente caso, el acto procesal por el que se notificó fehacientemente la imputación </a:t>
            </a:r>
            <a:r>
              <a:rPr lang="es-AR" b="1" dirty="0" smtClean="0"/>
              <a:t>lo constituye el acto de procesamiento donde se detalló los antecedentes, las estimaciones y los cálculos realizados por el estudio pericial contable </a:t>
            </a:r>
            <a:r>
              <a:rPr lang="es-AR" dirty="0" smtClean="0"/>
              <a:t>y aquellos realizados por el Fisco para dictar la resolución determinativa de la deuda tributaria y concluyó que la suma evadida había ascendido a $1.796.555,60 y no a las referidas en otros momentos anteriores al proceso. Acá tuvieron conocimiento fehaciente e inequívoco. </a:t>
            </a:r>
          </a:p>
          <a:p>
            <a:pPr marL="627063" indent="0" algn="just">
              <a:buNone/>
            </a:pPr>
            <a:r>
              <a:rPr lang="es-AR" dirty="0" smtClean="0"/>
              <a:t>Analizando las fechas se concluye que fue dentro del plazo de 30 días.</a:t>
            </a:r>
          </a:p>
          <a:p>
            <a:pPr algn="just">
              <a:buNone/>
            </a:pPr>
            <a:endParaRPr lang="es-AR" dirty="0"/>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7</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84118" y="586855"/>
            <a:ext cx="10017409" cy="5768790"/>
          </a:xfrm>
        </p:spPr>
        <p:txBody>
          <a:bodyPr/>
          <a:lstStyle/>
          <a:p>
            <a:pPr marL="627063" lvl="0" indent="-176213" algn="just"/>
            <a:r>
              <a:rPr lang="es-AR" dirty="0" smtClean="0"/>
              <a:t>Finalmente consideró como una omisión de la sentencia, lo siguiente: no haber adjuntado en las actuaciones los informes que permitían establecer si los imputados hicieron uso con anterioridad del beneficio, tampoco si existe conformidad de todos los </a:t>
            </a:r>
            <a:r>
              <a:rPr lang="es-AR" dirty="0" smtClean="0"/>
              <a:t>imputados, </a:t>
            </a:r>
            <a:r>
              <a:rPr lang="es-AR" dirty="0" smtClean="0"/>
              <a:t>ni qué pasó con las resoluciones que hubiese dictado el T.F.N.</a:t>
            </a:r>
          </a:p>
          <a:p>
            <a:pPr marL="0" lvl="0" indent="0" algn="just">
              <a:buNone/>
            </a:pPr>
            <a:endParaRPr lang="es-AR" dirty="0" smtClean="0"/>
          </a:p>
          <a:p>
            <a:pPr marL="0" lvl="0" indent="0" algn="just">
              <a:buNone/>
            </a:pPr>
            <a:r>
              <a:rPr lang="es-AR" dirty="0" smtClean="0"/>
              <a:t>Este voto </a:t>
            </a:r>
            <a:r>
              <a:rPr lang="es-AR" dirty="0" smtClean="0"/>
              <a:t>consideró </a:t>
            </a:r>
            <a:r>
              <a:rPr lang="es-AR" dirty="0" smtClean="0"/>
              <a:t>que la resolución no se ajustó a derecho por lo que correspondía revocarla.  </a:t>
            </a:r>
          </a:p>
          <a:p>
            <a:pPr marL="0" lvl="0" indent="0" algn="just">
              <a:buNone/>
            </a:pPr>
            <a:r>
              <a:rPr lang="es-AR" dirty="0" smtClean="0"/>
              <a:t>No obstante quedó en minoría.</a:t>
            </a:r>
          </a:p>
          <a:p>
            <a:pPr algn="just">
              <a:buNone/>
            </a:pPr>
            <a:endParaRPr lang="es-AR" dirty="0"/>
          </a:p>
        </p:txBody>
      </p:sp>
      <p:sp>
        <p:nvSpPr>
          <p:cNvPr id="4" name="3 Marcador de número de diapositiva"/>
          <p:cNvSpPr>
            <a:spLocks noGrp="1"/>
          </p:cNvSpPr>
          <p:nvPr>
            <p:ph type="sldNum" sz="quarter" idx="12"/>
          </p:nvPr>
        </p:nvSpPr>
        <p:spPr/>
        <p:txBody>
          <a:bodyPr/>
          <a:lstStyle/>
          <a:p>
            <a:fld id="{D57F1E4F-1CFF-5643-939E-217C01CDF565}" type="slidenum">
              <a:rPr lang="en-US" smtClean="0"/>
              <a:pPr/>
              <a:t>8</a:t>
            </a:fld>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1A9F9826-882C-40B9-8F38-5A3B8CFD196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635</TotalTime>
  <Words>5705</Words>
  <Application>Microsoft Office PowerPoint</Application>
  <PresentationFormat>Personalizado</PresentationFormat>
  <Paragraphs>186</Paragraphs>
  <Slides>36</Slides>
  <Notes>0</Notes>
  <HiddenSlides>0</HiddenSlides>
  <MMClips>0</MMClips>
  <ScaleCrop>false</ScaleCrop>
  <HeadingPairs>
    <vt:vector size="4" baseType="variant">
      <vt:variant>
        <vt:lpstr>Tema</vt:lpstr>
      </vt:variant>
      <vt:variant>
        <vt:i4>1</vt:i4>
      </vt:variant>
      <vt:variant>
        <vt:lpstr>Títulos de diapositiva</vt:lpstr>
      </vt:variant>
      <vt:variant>
        <vt:i4>36</vt:i4>
      </vt:variant>
    </vt:vector>
  </HeadingPairs>
  <TitlesOfParts>
    <vt:vector size="37" baseType="lpstr">
      <vt:lpstr>Parallax</vt:lpstr>
      <vt:lpstr>Diapositiva 0</vt:lpstr>
      <vt:lpstr>Autos: “Avalos, Juan Carlos – Soifer, Claudio Eduardo – Emprendimientos Kasan S.A. – Soifer, Claudio Roberto s/ Inf. Ley 24.769”.</vt:lpstr>
      <vt:lpstr>Diapositiva 2</vt:lpstr>
      <vt:lpstr>Diapositiva 3</vt:lpstr>
      <vt:lpstr>Diapositiva 4</vt:lpstr>
      <vt:lpstr>Diapositiva 5</vt:lpstr>
      <vt:lpstr>Diapositiva 6</vt:lpstr>
      <vt:lpstr>Diapositiva 7</vt:lpstr>
      <vt:lpstr>Diapositiva 8</vt:lpstr>
      <vt:lpstr>Autos: “Marítima Maruba S.A. y otro s/Inf. Ley 24.769”</vt:lpstr>
      <vt:lpstr>Diapositiva 10</vt:lpstr>
      <vt:lpstr>Diapositiva 11</vt:lpstr>
      <vt:lpstr>Diapositiva 12</vt:lpstr>
      <vt:lpstr>Diapositiva 13</vt:lpstr>
      <vt:lpstr>Diapositiva 14</vt:lpstr>
      <vt:lpstr>Diapositiva 15</vt:lpstr>
      <vt:lpstr>Autos: “N N y otros s/ Evasión Tributaria Simple”</vt:lpstr>
      <vt:lpstr>Diapositiva 17</vt:lpstr>
      <vt:lpstr>Diapositiva 18</vt:lpstr>
      <vt:lpstr>Diapositiva 19</vt:lpstr>
      <vt:lpstr>Diapositiva 20</vt:lpstr>
      <vt:lpstr>Diapositiva 21</vt:lpstr>
      <vt:lpstr>Diapositiva 22</vt:lpstr>
      <vt:lpstr>Autos: “Desup S.A. y otros s/ Inf. Ley 24.769”</vt:lpstr>
      <vt:lpstr>Diapositiva 24</vt:lpstr>
      <vt:lpstr>Diapositiva 25</vt:lpstr>
      <vt:lpstr>Diapositiva 26</vt:lpstr>
      <vt:lpstr>Diapositiva 27</vt:lpstr>
      <vt:lpstr>Diapositiva 28</vt:lpstr>
      <vt:lpstr>Diapositiva 29</vt:lpstr>
      <vt:lpstr>Diapositiva 30</vt:lpstr>
      <vt:lpstr>Autos: “Fiori Comercial S.R.L. s/ Inf.  Ley 24.769”</vt:lpstr>
      <vt:lpstr>Diapositiva 32</vt:lpstr>
      <vt:lpstr>Diapositiva 33</vt:lpstr>
      <vt:lpstr>Diapositiva 34</vt:lpstr>
      <vt:lpstr>MUCHAS GRACIAS  POR SU ATENCIÓN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Leandro D. Pais</dc:creator>
  <cp:lastModifiedBy>Aylen</cp:lastModifiedBy>
  <cp:revision>82</cp:revision>
  <dcterms:created xsi:type="dcterms:W3CDTF">2020-03-03T17:39:29Z</dcterms:created>
  <dcterms:modified xsi:type="dcterms:W3CDTF">2020-09-29T18:21:41Z</dcterms:modified>
</cp:coreProperties>
</file>