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78" r:id="rId6"/>
    <p:sldId id="279" r:id="rId7"/>
    <p:sldId id="280" r:id="rId8"/>
    <p:sldId id="281" r:id="rId9"/>
    <p:sldId id="271" r:id="rId10"/>
    <p:sldId id="272" r:id="rId11"/>
    <p:sldId id="273" r:id="rId12"/>
    <p:sldId id="274" r:id="rId13"/>
    <p:sldId id="275" r:id="rId14"/>
    <p:sldId id="276" r:id="rId15"/>
    <p:sldId id="264" r:id="rId16"/>
    <p:sldId id="265" r:id="rId17"/>
    <p:sldId id="266" r:id="rId18"/>
    <p:sldId id="267" r:id="rId19"/>
    <p:sldId id="268" r:id="rId20"/>
    <p:sldId id="261" r:id="rId21"/>
    <p:sldId id="262" r:id="rId22"/>
    <p:sldId id="263" r:id="rId23"/>
    <p:sldId id="269" r:id="rId24"/>
    <p:sldId id="270"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691978"/>
            <a:ext cx="7766936" cy="2677298"/>
          </a:xfrm>
        </p:spPr>
        <p:txBody>
          <a:bodyPr/>
          <a:lstStyle/>
          <a:p>
            <a:pPr algn="ctr"/>
            <a:r>
              <a:rPr lang="es-ES" sz="6000" b="1" dirty="0" smtClean="0"/>
              <a:t>CICLO DE JURISPRUDENCIA TRIBUTARIA </a:t>
            </a:r>
            <a:endParaRPr lang="es-AR" sz="6000" b="1" dirty="0"/>
          </a:p>
        </p:txBody>
      </p:sp>
      <p:sp>
        <p:nvSpPr>
          <p:cNvPr id="3" name="Subtítulo 2"/>
          <p:cNvSpPr>
            <a:spLocks noGrp="1"/>
          </p:cNvSpPr>
          <p:nvPr>
            <p:ph type="subTitle" idx="1"/>
          </p:nvPr>
        </p:nvSpPr>
        <p:spPr>
          <a:xfrm>
            <a:off x="1507067" y="3665839"/>
            <a:ext cx="7766936" cy="2561966"/>
          </a:xfrm>
        </p:spPr>
        <p:txBody>
          <a:bodyPr>
            <a:normAutofit/>
          </a:bodyPr>
          <a:lstStyle/>
          <a:p>
            <a:pPr algn="ctr"/>
            <a:r>
              <a:rPr lang="es-ES" sz="4800" u="sng" dirty="0" smtClean="0"/>
              <a:t>TRIBUTOS LOCALES </a:t>
            </a:r>
            <a:endParaRPr lang="es-AR" sz="4800" u="sng" dirty="0" smtClean="0"/>
          </a:p>
          <a:p>
            <a:pPr algn="ctr"/>
            <a:r>
              <a:rPr lang="es-ES" sz="1400" b="1" dirty="0">
                <a:solidFill>
                  <a:schemeClr val="accent2">
                    <a:lumMod val="75000"/>
                  </a:schemeClr>
                </a:solidFill>
              </a:rPr>
              <a:t>ESCUELA DE NEGOCIOS DE LA FACULTAD DE CIENCIAS ECONOMICAS Y EMPRESARIALES</a:t>
            </a:r>
            <a:br>
              <a:rPr lang="es-ES" sz="1400" b="1" dirty="0">
                <a:solidFill>
                  <a:schemeClr val="accent2">
                    <a:lumMod val="75000"/>
                  </a:schemeClr>
                </a:solidFill>
              </a:rPr>
            </a:br>
            <a:r>
              <a:rPr lang="es-ES" sz="1400" b="1" dirty="0">
                <a:solidFill>
                  <a:schemeClr val="accent2">
                    <a:lumMod val="75000"/>
                  </a:schemeClr>
                </a:solidFill>
              </a:rPr>
              <a:t>UNIVERSIDAD DEL </a:t>
            </a:r>
            <a:r>
              <a:rPr lang="es-ES" sz="1400" b="1" dirty="0" smtClean="0">
                <a:solidFill>
                  <a:schemeClr val="accent2">
                    <a:lumMod val="75000"/>
                  </a:schemeClr>
                </a:solidFill>
              </a:rPr>
              <a:t>SALVADOR</a:t>
            </a:r>
          </a:p>
          <a:p>
            <a:pPr algn="ctr"/>
            <a:r>
              <a:rPr lang="es-ES" sz="1400" b="1" dirty="0" smtClean="0"/>
              <a:t>30 de Septiembre </a:t>
            </a:r>
            <a:r>
              <a:rPr lang="es-ES" sz="1400" b="1" dirty="0"/>
              <a:t>de </a:t>
            </a:r>
            <a:r>
              <a:rPr lang="es-ES" sz="1400" b="1" dirty="0" smtClean="0"/>
              <a:t>2020</a:t>
            </a:r>
          </a:p>
          <a:p>
            <a:pPr algn="ctr"/>
            <a:endParaRPr lang="es-ES" sz="1400" b="1" dirty="0" smtClean="0"/>
          </a:p>
          <a:p>
            <a:pPr algn="l"/>
            <a:r>
              <a:rPr lang="es-ES" sz="1400" b="1" u="sng" dirty="0" smtClean="0">
                <a:solidFill>
                  <a:schemeClr val="bg1">
                    <a:lumMod val="50000"/>
                  </a:schemeClr>
                </a:solidFill>
              </a:rPr>
              <a:t>Expositor</a:t>
            </a:r>
            <a:r>
              <a:rPr lang="es-ES" sz="1400" b="1" dirty="0" smtClean="0">
                <a:solidFill>
                  <a:schemeClr val="bg1">
                    <a:lumMod val="50000"/>
                  </a:schemeClr>
                </a:solidFill>
              </a:rPr>
              <a:t>: Dra. Gabriela Figueroa, Abogada Especialista en Tributación. </a:t>
            </a:r>
            <a:endParaRPr lang="es-ES" sz="1400" b="1" dirty="0">
              <a:solidFill>
                <a:schemeClr val="bg1">
                  <a:lumMod val="50000"/>
                </a:schemeClr>
              </a:solidFill>
            </a:endParaRPr>
          </a:p>
        </p:txBody>
      </p:sp>
    </p:spTree>
    <p:extLst>
      <p:ext uri="{BB962C8B-B14F-4D97-AF65-F5344CB8AC3E}">
        <p14:creationId xmlns:p14="http://schemas.microsoft.com/office/powerpoint/2010/main" val="237137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771466" cy="1320800"/>
          </a:xfrm>
        </p:spPr>
        <p:txBody>
          <a:bodyPr>
            <a:normAutofit/>
          </a:bodyPr>
          <a:lstStyle/>
          <a:p>
            <a:r>
              <a:rPr lang="es-AR" sz="2400" b="1" dirty="0">
                <a:solidFill>
                  <a:srgbClr val="90C226"/>
                </a:solidFill>
              </a:rPr>
              <a:t>“Banco Itau Argentina S.A c/ Municipalidad de San Miguel de Tucumán s/ Acción Declarativa de Inconstitucionalidad”. </a:t>
            </a:r>
            <a:br>
              <a:rPr lang="es-AR" sz="2400" b="1" dirty="0">
                <a:solidFill>
                  <a:srgbClr val="90C226"/>
                </a:solidFill>
              </a:rPr>
            </a:br>
            <a:r>
              <a:rPr lang="es-AR" sz="2000" dirty="0">
                <a:solidFill>
                  <a:prstClr val="white">
                    <a:lumMod val="50000"/>
                  </a:prstClr>
                </a:solidFill>
              </a:rPr>
              <a:t>Corte Suprema de Justicia de Tucumán (19/05/2020).</a:t>
            </a:r>
            <a:endParaRPr lang="es-AR" dirty="0"/>
          </a:p>
        </p:txBody>
      </p:sp>
      <p:sp>
        <p:nvSpPr>
          <p:cNvPr id="3" name="Marcador de contenido 2"/>
          <p:cNvSpPr>
            <a:spLocks noGrp="1"/>
          </p:cNvSpPr>
          <p:nvPr>
            <p:ph idx="1"/>
          </p:nvPr>
        </p:nvSpPr>
        <p:spPr>
          <a:xfrm>
            <a:off x="677334" y="2160589"/>
            <a:ext cx="8771466" cy="4223735"/>
          </a:xfrm>
        </p:spPr>
        <p:txBody>
          <a:bodyPr>
            <a:normAutofit fontScale="92500" lnSpcReduction="10000"/>
          </a:bodyPr>
          <a:lstStyle/>
          <a:p>
            <a:pPr algn="just"/>
            <a:r>
              <a:rPr lang="es-ES" sz="1600" b="1" dirty="0"/>
              <a:t>Sentencia: </a:t>
            </a:r>
            <a:r>
              <a:rPr lang="es-ES" sz="1600" dirty="0"/>
              <a:t>La Corte ratifica el pronunciamiento de Cámara, considerando que -como bien se observa en el dictamen fiscal- la impugnación intentada por la actora en la instancia extraordinaria apunta, paradójicamente, contra una decisión que es enteramente consecuente con la solución hermenéutica que ese Tribunal fijó a partir del fallo dictado en la </a:t>
            </a:r>
            <a:r>
              <a:rPr lang="es-ES" sz="1600" dirty="0" smtClean="0"/>
              <a:t>causa “</a:t>
            </a:r>
            <a:r>
              <a:rPr lang="es-ES" sz="1600" i="1" dirty="0" err="1" smtClean="0"/>
              <a:t>Fridrij</a:t>
            </a:r>
            <a:r>
              <a:rPr lang="es-ES" sz="1600" i="1" dirty="0" smtClean="0"/>
              <a:t> </a:t>
            </a:r>
            <a:r>
              <a:rPr lang="es-ES" sz="1600" i="1" dirty="0"/>
              <a:t>Daniel Andrés vs. Municipalidad de San Miguel de Tucumán s/ Inconstitucionalidad1d (Sentencia N° </a:t>
            </a:r>
            <a:r>
              <a:rPr lang="es-ES" sz="1600" i="1" dirty="0" smtClean="0"/>
              <a:t>1.220 del </a:t>
            </a:r>
            <a:r>
              <a:rPr lang="es-ES" sz="1600" i="1" dirty="0"/>
              <a:t>02/12/2014</a:t>
            </a:r>
            <a:r>
              <a:rPr lang="es-ES" sz="1600" i="1" dirty="0" smtClean="0"/>
              <a:t>).</a:t>
            </a:r>
          </a:p>
          <a:p>
            <a:pPr algn="just"/>
            <a:r>
              <a:rPr lang="es-ES" sz="1600" i="1" dirty="0"/>
              <a:t>“…dado que el poder de imposición nace de la competencia provincial, municipal o nacional, según el caso, y que, simultáneamente, existen dispositivos normativos que tienen como objetivo lograr la coordinación entre los diversos niveles de gobierno en un estado federal como el nuestro, es claro que la inconstitucionalidad de un determinado tributo no puede provenir de la mera existencia de una múltiple imposición sobre una determinada fuente de riqueza, sino del análisis de las competencias concretas para imponer el tributo en cuestión y, además, de la demostración de la existencia de una superposición írrita a la distribución del poder de imposición establecida en la Constitución Provincial y Nacional; lo cual implica una carga probatoria en cabeza del contribuyente referida a la acreditación de su propia condición de contribuyente de los tributos objetados y, además, la existencia de una presión fiscal indebida sobre una misma fuente de riqueza que se traduzca, en definitiva, en la existencia de una imposición de índole </a:t>
            </a:r>
            <a:r>
              <a:rPr lang="es-ES" sz="1600" i="1" dirty="0" smtClean="0"/>
              <a:t>confiscatoria…</a:t>
            </a:r>
            <a:endParaRPr lang="es-AR" sz="1600" i="1" dirty="0"/>
          </a:p>
        </p:txBody>
      </p:sp>
    </p:spTree>
    <p:extLst>
      <p:ext uri="{BB962C8B-B14F-4D97-AF65-F5344CB8AC3E}">
        <p14:creationId xmlns:p14="http://schemas.microsoft.com/office/powerpoint/2010/main" val="404305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845607" cy="1320800"/>
          </a:xfrm>
        </p:spPr>
        <p:txBody>
          <a:bodyPr>
            <a:normAutofit/>
          </a:bodyPr>
          <a:lstStyle/>
          <a:p>
            <a:r>
              <a:rPr lang="es-AR" sz="2400" b="1" dirty="0">
                <a:solidFill>
                  <a:srgbClr val="90C226"/>
                </a:solidFill>
              </a:rPr>
              <a:t>“Banco Itau Argentina S.A c/ Municipalidad de San Miguel de Tucumán s/ Acción Declarativa de Inconstitucionalidad”. </a:t>
            </a:r>
            <a:br>
              <a:rPr lang="es-AR" sz="2400" b="1" dirty="0">
                <a:solidFill>
                  <a:srgbClr val="90C226"/>
                </a:solidFill>
              </a:rPr>
            </a:br>
            <a:r>
              <a:rPr lang="es-AR" sz="2000" dirty="0">
                <a:solidFill>
                  <a:prstClr val="white">
                    <a:lumMod val="50000"/>
                  </a:prstClr>
                </a:solidFill>
              </a:rPr>
              <a:t>Corte Suprema de Justicia de Tucumán (19/05/2020).</a:t>
            </a:r>
            <a:endParaRPr lang="es-AR" dirty="0"/>
          </a:p>
        </p:txBody>
      </p:sp>
      <p:sp>
        <p:nvSpPr>
          <p:cNvPr id="3" name="Marcador de contenido 2"/>
          <p:cNvSpPr>
            <a:spLocks noGrp="1"/>
          </p:cNvSpPr>
          <p:nvPr>
            <p:ph idx="1"/>
          </p:nvPr>
        </p:nvSpPr>
        <p:spPr>
          <a:xfrm>
            <a:off x="677333" y="2160589"/>
            <a:ext cx="8919747" cy="4100168"/>
          </a:xfrm>
        </p:spPr>
        <p:txBody>
          <a:bodyPr>
            <a:normAutofit/>
          </a:bodyPr>
          <a:lstStyle/>
          <a:p>
            <a:pPr algn="just"/>
            <a:endParaRPr lang="es-ES" sz="1600" i="1" dirty="0" smtClean="0"/>
          </a:p>
          <a:p>
            <a:pPr algn="just"/>
            <a:r>
              <a:rPr lang="es-ES" sz="1600" i="1" dirty="0" smtClean="0"/>
              <a:t>En </a:t>
            </a:r>
            <a:r>
              <a:rPr lang="es-ES" sz="1600" i="1" dirty="0"/>
              <a:t>ese contexto resulta determinante para el rechazo de la demanda de autos la falta de acreditación de una efectiva situación confiscatoria cuyo origen fuera la gabela municipal atacada que la Cámara le achaca a la parte actora, toda vez que la pretendida vulneración de las diversas disposiciones y compromisos asumidos por la Provincia al suscribir al régimen de coparticipación federal no se produce-como equivocadamente insiste la quejosa- por el solo hecho de que exista una superposición impositiva, sino que precisa para su configuración que el contribuyente se vea afectado por una fuerte presión tributaria que exceda su capacidad de pago, arremeta en contra de su patrimonio y le impida ejercer lucrativamente su actividad”.</a:t>
            </a:r>
            <a:endParaRPr lang="es-AR" sz="1600" i="1" dirty="0"/>
          </a:p>
        </p:txBody>
      </p:sp>
    </p:spTree>
    <p:extLst>
      <p:ext uri="{BB962C8B-B14F-4D97-AF65-F5344CB8AC3E}">
        <p14:creationId xmlns:p14="http://schemas.microsoft.com/office/powerpoint/2010/main" val="63827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829131" cy="1320800"/>
          </a:xfrm>
        </p:spPr>
        <p:txBody>
          <a:bodyPr>
            <a:normAutofit fontScale="90000"/>
          </a:bodyPr>
          <a:lstStyle/>
          <a:p>
            <a:pPr marL="180340">
              <a:lnSpc>
                <a:spcPct val="107000"/>
              </a:lnSpc>
              <a:spcAft>
                <a:spcPts val="800"/>
              </a:spcAft>
              <a:tabLst>
                <a:tab pos="294640" algn="l"/>
              </a:tabLst>
            </a:pPr>
            <a:r>
              <a:rPr lang="es-ES" sz="2700" b="1" dirty="0" smtClean="0">
                <a:latin typeface="Calibri" panose="020F0502020204030204" pitchFamily="34" charset="0"/>
                <a:ea typeface="Calibri" panose="020F0502020204030204" pitchFamily="34" charset="0"/>
                <a:cs typeface="Times New Roman" panose="02020603050405020304" pitchFamily="18" charset="0"/>
              </a:rPr>
              <a:t>IV.- “EDENOR </a:t>
            </a:r>
            <a:r>
              <a:rPr lang="es-ES" sz="2700" b="1" dirty="0">
                <a:latin typeface="Calibri" panose="020F0502020204030204" pitchFamily="34" charset="0"/>
                <a:ea typeface="Calibri" panose="020F0502020204030204" pitchFamily="34" charset="0"/>
                <a:cs typeface="Times New Roman" panose="02020603050405020304" pitchFamily="18" charset="0"/>
              </a:rPr>
              <a:t>S.A. c/ Municipalidad de La Matanza s/ Acción Meramente Declarativa de Inconstitucionalidad</a:t>
            </a:r>
            <a:r>
              <a:rPr lang="es-ES" sz="2200" b="1" dirty="0">
                <a:latin typeface="Calibri" panose="020F0502020204030204" pitchFamily="34" charset="0"/>
                <a:ea typeface="Calibri" panose="020F0502020204030204" pitchFamily="34" charset="0"/>
                <a:cs typeface="Times New Roman" panose="02020603050405020304" pitchFamily="18" charset="0"/>
              </a:rPr>
              <a:t>”. </a:t>
            </a:r>
            <a:r>
              <a:rPr lang="es-ES" sz="2200" b="1" dirty="0" smtClean="0">
                <a:latin typeface="Calibri" panose="020F0502020204030204" pitchFamily="34" charset="0"/>
                <a:ea typeface="Calibri" panose="020F0502020204030204" pitchFamily="34" charset="0"/>
                <a:cs typeface="Times New Roman" panose="02020603050405020304" pitchFamily="18" charset="0"/>
              </a:rPr>
              <a:t/>
            </a:r>
            <a:br>
              <a:rPr lang="es-ES" sz="2200" b="1" dirty="0" smtClean="0">
                <a:latin typeface="Calibri" panose="020F0502020204030204" pitchFamily="34" charset="0"/>
                <a:ea typeface="Calibri" panose="020F0502020204030204" pitchFamily="34" charset="0"/>
                <a:cs typeface="Times New Roman" panose="02020603050405020304" pitchFamily="18" charset="0"/>
              </a:rPr>
            </a:br>
            <a:r>
              <a:rPr lang="es-ES" sz="2200"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Sala </a:t>
            </a:r>
            <a:r>
              <a:rPr lang="es-ES" sz="22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II de la Cámara Federal de San </a:t>
            </a:r>
            <a:r>
              <a:rPr lang="es-ES" sz="2200" dirty="0" smtClean="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Martin (14/08/2020).</a:t>
            </a:r>
            <a:r>
              <a:rPr lang="es-AR" sz="22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
            </a:r>
            <a:br>
              <a:rPr lang="es-AR" sz="2200"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es-AR" sz="2200" dirty="0">
              <a:solidFill>
                <a:schemeClr val="bg1">
                  <a:lumMod val="50000"/>
                </a:schemeClr>
              </a:solidFill>
            </a:endParaRPr>
          </a:p>
        </p:txBody>
      </p:sp>
      <p:sp>
        <p:nvSpPr>
          <p:cNvPr id="3" name="Marcador de contenido 2"/>
          <p:cNvSpPr>
            <a:spLocks noGrp="1"/>
          </p:cNvSpPr>
          <p:nvPr>
            <p:ph idx="1"/>
          </p:nvPr>
        </p:nvSpPr>
        <p:spPr>
          <a:xfrm>
            <a:off x="677334" y="2158315"/>
            <a:ext cx="8969174" cy="4077728"/>
          </a:xfrm>
        </p:spPr>
        <p:txBody>
          <a:bodyPr>
            <a:normAutofit fontScale="92500" lnSpcReduction="10000"/>
          </a:bodyPr>
          <a:lstStyle/>
          <a:p>
            <a:pPr algn="just"/>
            <a:r>
              <a:rPr lang="es-ES" sz="1600" b="1" dirty="0"/>
              <a:t>Voces: </a:t>
            </a:r>
            <a:r>
              <a:rPr lang="es-ES" sz="1600" dirty="0" smtClean="0"/>
              <a:t>Tasa </a:t>
            </a:r>
            <a:r>
              <a:rPr lang="es-ES" sz="1600" dirty="0"/>
              <a:t>de Inspección de Seguridad e Higiene. Improcedencia de Cobro. </a:t>
            </a:r>
            <a:r>
              <a:rPr lang="es-ES" sz="1600" dirty="0" smtClean="0"/>
              <a:t>Ausencia de prestación </a:t>
            </a:r>
            <a:r>
              <a:rPr lang="es-ES" sz="1600" dirty="0"/>
              <a:t>efectiva de </a:t>
            </a:r>
            <a:r>
              <a:rPr lang="es-ES" sz="1600" dirty="0" smtClean="0"/>
              <a:t>servicio por el Municipio. </a:t>
            </a:r>
          </a:p>
          <a:p>
            <a:pPr algn="just"/>
            <a:r>
              <a:rPr lang="es-ES" sz="1600" b="1" dirty="0"/>
              <a:t>Hechos:</a:t>
            </a:r>
            <a:r>
              <a:rPr lang="es-ES" sz="1600" dirty="0"/>
              <a:t> La empresa EDENOR S.A inicia acción declarativa de inconstitucionalidad en contra de la Municipalidad de la Matanza a los fines de hacer </a:t>
            </a:r>
            <a:r>
              <a:rPr lang="es-ES" sz="1600" dirty="0" smtClean="0"/>
              <a:t>cesar la </a:t>
            </a:r>
            <a:r>
              <a:rPr lang="es-ES" sz="1600" dirty="0"/>
              <a:t>incerteza respecto de la pretensión de cobro de la Tasa de Inspección de Seguridad e Higiene prevista en el artículo 165 del Código Fiscal Municipal, considerándola improcedente en tanto el estado municipal </a:t>
            </a:r>
            <a:r>
              <a:rPr lang="es-ES" sz="1600" dirty="0" smtClean="0"/>
              <a:t>procura </a:t>
            </a:r>
            <a:r>
              <a:rPr lang="es-ES" sz="1600" dirty="0"/>
              <a:t>la retribución de un servicio que en la realidad de los hechos es prestado por el ENRE, organismo nacional que detenta un poder exclusivo e incompatible con el ejercicio de </a:t>
            </a:r>
            <a:r>
              <a:rPr lang="es-ES" sz="1600" dirty="0" smtClean="0"/>
              <a:t>idéntica potestad </a:t>
            </a:r>
            <a:r>
              <a:rPr lang="es-ES" sz="1600" dirty="0"/>
              <a:t>por parte de las comunas. El juez “a quo” acogió la demanda haciendo lugar, </a:t>
            </a:r>
            <a:r>
              <a:rPr lang="es-ES" sz="1600" dirty="0" smtClean="0"/>
              <a:t>decisorio que resulta </a:t>
            </a:r>
            <a:r>
              <a:rPr lang="es-ES" sz="1600" dirty="0"/>
              <a:t>apelado por la demandada, </a:t>
            </a:r>
            <a:r>
              <a:rPr lang="es-ES" sz="1600" dirty="0" smtClean="0"/>
              <a:t>motivando la sentencia que se comenta.  </a:t>
            </a:r>
          </a:p>
          <a:p>
            <a:pPr algn="just"/>
            <a:r>
              <a:rPr lang="es-ES" sz="1600" b="1" dirty="0"/>
              <a:t>Sentencia: </a:t>
            </a:r>
            <a:r>
              <a:rPr lang="es-ES" sz="1600" dirty="0"/>
              <a:t>La Cámara confirma el pronunciamiento de la primera instancia, </a:t>
            </a:r>
            <a:r>
              <a:rPr lang="es-ES" sz="1600" dirty="0" smtClean="0"/>
              <a:t>ratificando que las  </a:t>
            </a:r>
            <a:r>
              <a:rPr lang="es-ES" sz="1600" dirty="0"/>
              <a:t>tasas municipales </a:t>
            </a:r>
            <a:r>
              <a:rPr lang="es-ES" sz="1600" dirty="0" smtClean="0"/>
              <a:t>se erigen en retribución de un </a:t>
            </a:r>
            <a:r>
              <a:rPr lang="es-ES" sz="1600" dirty="0"/>
              <a:t>servicio efectivamente </a:t>
            </a:r>
            <a:r>
              <a:rPr lang="es-ES" sz="1600" dirty="0" smtClean="0"/>
              <a:t>prestado por el Municipio, </a:t>
            </a:r>
            <a:r>
              <a:rPr lang="es-ES" sz="1600" dirty="0"/>
              <a:t>lo que entendió, no se constató en </a:t>
            </a:r>
            <a:r>
              <a:rPr lang="es-ES" sz="1600" dirty="0" smtClean="0"/>
              <a:t>autos, pues de la prueba rendida surge que el estado municipal no tiene acceso a las subestaciones de EDENOR, que son dirigidas en forma automática y a distancia, cuyo acceso requiere de personal idóneo y el cumplimiento de estrictos protocolos, acreditándose que las </a:t>
            </a:r>
            <a:r>
              <a:rPr lang="es-ES" sz="1600" dirty="0"/>
              <a:t>normas de seguridad son propias de </a:t>
            </a:r>
            <a:r>
              <a:rPr lang="es-ES" sz="1600" dirty="0" smtClean="0"/>
              <a:t>la empresa</a:t>
            </a:r>
            <a:r>
              <a:rPr lang="es-ES" sz="1600" dirty="0"/>
              <a:t>, </a:t>
            </a:r>
            <a:r>
              <a:rPr lang="es-ES" sz="1600" dirty="0" smtClean="0"/>
              <a:t>y se encuadran </a:t>
            </a:r>
            <a:r>
              <a:rPr lang="es-ES" sz="1600" dirty="0"/>
              <a:t>en </a:t>
            </a:r>
            <a:r>
              <a:rPr lang="es-ES" sz="1600" dirty="0" smtClean="0"/>
              <a:t>las reglamentaciones </a:t>
            </a:r>
            <a:r>
              <a:rPr lang="es-ES" sz="1600" dirty="0"/>
              <a:t>establecidas por el ENRE, quien </a:t>
            </a:r>
            <a:r>
              <a:rPr lang="es-ES" sz="1600" dirty="0" smtClean="0"/>
              <a:t>ejerce efectivamente el control </a:t>
            </a:r>
            <a:r>
              <a:rPr lang="es-ES" sz="1600" dirty="0"/>
              <a:t>de gestión a través de </a:t>
            </a:r>
            <a:r>
              <a:rPr lang="es-ES" sz="1600" dirty="0" smtClean="0"/>
              <a:t>inspecciones periódicas.</a:t>
            </a:r>
            <a:endParaRPr lang="es-AR" sz="1600" dirty="0"/>
          </a:p>
        </p:txBody>
      </p:sp>
    </p:spTree>
    <p:extLst>
      <p:ext uri="{BB962C8B-B14F-4D97-AF65-F5344CB8AC3E}">
        <p14:creationId xmlns:p14="http://schemas.microsoft.com/office/powerpoint/2010/main" val="354582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771467" cy="1320800"/>
          </a:xfrm>
        </p:spPr>
        <p:txBody>
          <a:bodyPr>
            <a:normAutofit fontScale="90000"/>
          </a:bodyPr>
          <a:lstStyle/>
          <a:p>
            <a:r>
              <a:rPr lang="es-ES" sz="27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“EDENOR S.A. c/ Municipalidad de La Matanza s/ Acción Meramente Declarativa de Inconstitucionalidad”. </a:t>
            </a:r>
            <a:r>
              <a:rPr lang="es-ES" sz="2700" b="1" i="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r>
            <a:br>
              <a:rPr lang="es-ES" sz="2700" b="1" i="1" dirty="0">
                <a:solidFill>
                  <a:srgbClr val="90C226"/>
                </a:solidFill>
                <a:latin typeface="Calibri" panose="020F0502020204030204" pitchFamily="34" charset="0"/>
                <a:ea typeface="Calibri" panose="020F0502020204030204" pitchFamily="34" charset="0"/>
                <a:cs typeface="Times New Roman" panose="02020603050405020304" pitchFamily="18" charset="0"/>
              </a:rPr>
            </a:br>
            <a:r>
              <a:rPr lang="es-ES" sz="22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Sala II de la Cámara Federal de San Martin, sentencia de fecha 14/08/2020.</a:t>
            </a:r>
            <a:r>
              <a:rPr lang="es-AR" sz="22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
            </a:r>
            <a:br>
              <a:rPr lang="es-AR" sz="22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br>
            <a:endParaRPr lang="es-AR" sz="2200" dirty="0"/>
          </a:p>
        </p:txBody>
      </p:sp>
      <p:sp>
        <p:nvSpPr>
          <p:cNvPr id="3" name="Marcador de contenido 2"/>
          <p:cNvSpPr>
            <a:spLocks noGrp="1"/>
          </p:cNvSpPr>
          <p:nvPr>
            <p:ph idx="1"/>
          </p:nvPr>
        </p:nvSpPr>
        <p:spPr>
          <a:xfrm>
            <a:off x="677333" y="2160589"/>
            <a:ext cx="8845608" cy="4058979"/>
          </a:xfrm>
        </p:spPr>
        <p:txBody>
          <a:bodyPr>
            <a:normAutofit fontScale="92500" lnSpcReduction="10000"/>
          </a:bodyPr>
          <a:lstStyle/>
          <a:p>
            <a:pPr algn="just"/>
            <a:r>
              <a:rPr lang="es-ES" sz="1700" i="1" dirty="0" smtClean="0"/>
              <a:t>“…</a:t>
            </a:r>
            <a:r>
              <a:rPr lang="es-ES" sz="1700" i="1" dirty="0"/>
              <a:t>el Alto Tribunal ha definido a la tasa como una categoría tributaria derivada del poder de  imperio del Estado, que si bien posee una estructura jurídica análoga al impuesto, se diferencia de éste por el </a:t>
            </a:r>
            <a:r>
              <a:rPr lang="es-ES" sz="1700" i="1" dirty="0" smtClean="0"/>
              <a:t>presupuesto </a:t>
            </a:r>
            <a:r>
              <a:rPr lang="es-ES" sz="1700" i="1" dirty="0"/>
              <a:t>de hecho adoptado por la ley, que consiste en el desarrollo de una actividad estatal que atañe al obligado y que, por ello, desde el momento en que el Estado organiza el servicio y lo pone a disposición del particular, éste no puede rehusar su pago aun cuando no haga uso de aquél, o no tenga interés en él, ya que el servicio tiene en mira el interés general (Fallos: 251:50, 222; 312:1575; 323:3770; 326:4251, entre otros</a:t>
            </a:r>
            <a:r>
              <a:rPr lang="es-ES" sz="1700" i="1" dirty="0" smtClean="0"/>
              <a:t>)… </a:t>
            </a:r>
          </a:p>
          <a:p>
            <a:pPr algn="just"/>
            <a:r>
              <a:rPr lang="es-ES" sz="1700" i="1" dirty="0" smtClean="0"/>
              <a:t>Esta </a:t>
            </a:r>
            <a:r>
              <a:rPr lang="es-ES" sz="1700" i="1" dirty="0"/>
              <a:t>distinción, desempeña un rol esencial en la coordinación de potestades tributarias entre los diferentes niveles de gobierno, en tanto la ley 23.548 de Coparticipación Federal de Recursos Fiscales, excluye a las tasas retributivas de servicios efectivamente prestados de la prohibición de aplicar gravámenes locales análogos a los nacionales distribuidos (Fallos: 332:1503). Expuesto ello, cabe destacar, que constituye un requisito fundamental de la tasa, que al cobro de dicho tributo debe corresponder siempre la concreta, efectiva e individualizada prestación de un servicio referido a algo no menos individualizado –bien o acto- del contribuyente (Fallos: 234:663; 236:22; 251:222; entre otros; esta Cámara, Sala I, causa 1287/12, del 04/04/2013)”</a:t>
            </a:r>
            <a:r>
              <a:rPr lang="es-ES" i="1" dirty="0"/>
              <a:t>.</a:t>
            </a:r>
          </a:p>
          <a:p>
            <a:endParaRPr lang="es-AR" dirty="0"/>
          </a:p>
        </p:txBody>
      </p:sp>
    </p:spTree>
    <p:extLst>
      <p:ext uri="{BB962C8B-B14F-4D97-AF65-F5344CB8AC3E}">
        <p14:creationId xmlns:p14="http://schemas.microsoft.com/office/powerpoint/2010/main" val="953190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“EDENOR S.A. c/ Municipalidad de La Matanza s/ Acción Meramente Declarativa de Inconstitucionalidad”. </a:t>
            </a:r>
            <a:br>
              <a:rPr lang="es-ES" sz="24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br>
            <a:r>
              <a:rPr lang="es-ES" sz="2000" dirty="0">
                <a:solidFill>
                  <a:prstClr val="white">
                    <a:lumMod val="50000"/>
                  </a:prstClr>
                </a:solidFill>
                <a:latin typeface="Calibri" panose="020F0502020204030204" pitchFamily="34" charset="0"/>
                <a:ea typeface="Calibri" panose="020F0502020204030204" pitchFamily="34" charset="0"/>
                <a:cs typeface="Times New Roman" panose="02020603050405020304" pitchFamily="18" charset="0"/>
              </a:rPr>
              <a:t>Sala II de la Cámara Federal de San Martin, sentencia de fecha 14/08/2020</a:t>
            </a:r>
            <a:endParaRPr lang="es-AR" sz="2000" dirty="0"/>
          </a:p>
        </p:txBody>
      </p:sp>
      <p:sp>
        <p:nvSpPr>
          <p:cNvPr id="3" name="Marcador de contenido 2"/>
          <p:cNvSpPr>
            <a:spLocks noGrp="1"/>
          </p:cNvSpPr>
          <p:nvPr>
            <p:ph idx="1"/>
          </p:nvPr>
        </p:nvSpPr>
        <p:spPr/>
        <p:txBody>
          <a:bodyPr/>
          <a:lstStyle/>
          <a:p>
            <a:pPr algn="just"/>
            <a:endParaRPr lang="es-ES" dirty="0" smtClean="0"/>
          </a:p>
          <a:p>
            <a:pPr algn="just"/>
            <a:r>
              <a:rPr lang="es-ES" dirty="0" smtClean="0"/>
              <a:t> </a:t>
            </a:r>
            <a:r>
              <a:rPr lang="es-ES" sz="1600" i="1" dirty="0" smtClean="0"/>
              <a:t>“…</a:t>
            </a:r>
            <a:r>
              <a:rPr lang="es-ES" sz="1600" i="1" dirty="0"/>
              <a:t>de las presentes actuaciones no surge constancia alguna que acredite que el servicio relacionado con la tasa de inspección de seguridad e higiene haya sido efectivamente prestado por la demandada, no habiendo aquella –además- demostrado su acaecimiento, pese a encontrarse indudablemente en mejores condiciones de hacerlo, frente a lo manifestado por la demandante en cuanto a la falta de prestación de servicio alguno diferenciado…”</a:t>
            </a:r>
            <a:endParaRPr lang="es-AR" sz="1600" i="1" dirty="0"/>
          </a:p>
        </p:txBody>
      </p:sp>
    </p:spTree>
    <p:extLst>
      <p:ext uri="{BB962C8B-B14F-4D97-AF65-F5344CB8AC3E}">
        <p14:creationId xmlns:p14="http://schemas.microsoft.com/office/powerpoint/2010/main" val="404934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26076"/>
            <a:ext cx="8969174" cy="1441622"/>
          </a:xfrm>
        </p:spPr>
        <p:txBody>
          <a:bodyPr>
            <a:noAutofit/>
          </a:bodyPr>
          <a:lstStyle/>
          <a:p>
            <a:r>
              <a:rPr lang="es-AR" sz="2400" b="1" dirty="0" smtClean="0">
                <a:solidFill>
                  <a:srgbClr val="90C226"/>
                </a:solidFill>
              </a:rPr>
              <a:t>V.- “YUHMAK </a:t>
            </a:r>
            <a:r>
              <a:rPr lang="es-AR" sz="2400" b="1" dirty="0">
                <a:solidFill>
                  <a:srgbClr val="90C226"/>
                </a:solidFill>
              </a:rPr>
              <a:t>S. A. c/ P</a:t>
            </a:r>
            <a:r>
              <a:rPr lang="es-AR" sz="2400" b="1" dirty="0" smtClean="0">
                <a:solidFill>
                  <a:srgbClr val="90C226"/>
                </a:solidFill>
              </a:rPr>
              <a:t>rovincia de Tucumán –D.G.R.- s/ Acción Meramente </a:t>
            </a:r>
            <a:r>
              <a:rPr lang="es-AR" sz="2400" b="1" dirty="0">
                <a:solidFill>
                  <a:srgbClr val="90C226"/>
                </a:solidFill>
              </a:rPr>
              <a:t>D</a:t>
            </a:r>
            <a:r>
              <a:rPr lang="es-AR" sz="2400" b="1" dirty="0" smtClean="0">
                <a:solidFill>
                  <a:srgbClr val="90C226"/>
                </a:solidFill>
              </a:rPr>
              <a:t>eclarativa”. </a:t>
            </a:r>
            <a:r>
              <a:rPr lang="es-AR" sz="2500" b="1" dirty="0">
                <a:solidFill>
                  <a:srgbClr val="90C226"/>
                </a:solidFill>
              </a:rPr>
              <a:t/>
            </a:r>
            <a:br>
              <a:rPr lang="es-AR" sz="2500" b="1" dirty="0">
                <a:solidFill>
                  <a:srgbClr val="90C226"/>
                </a:solidFill>
              </a:rPr>
            </a:br>
            <a:r>
              <a:rPr lang="es-AR" sz="1800" dirty="0">
                <a:solidFill>
                  <a:schemeClr val="bg1">
                    <a:lumMod val="50000"/>
                  </a:schemeClr>
                </a:solidFill>
              </a:rPr>
              <a:t>Sala II de la Cámara en lo Contencioso Administrativo de Tucumán (13/12/2019</a:t>
            </a:r>
            <a:r>
              <a:rPr lang="es-AR" sz="1800" dirty="0" smtClean="0">
                <a:solidFill>
                  <a:schemeClr val="bg1">
                    <a:lumMod val="50000"/>
                  </a:schemeClr>
                </a:solidFill>
              </a:rPr>
              <a:t>)</a:t>
            </a:r>
            <a:endParaRPr lang="es-AR" sz="1800" dirty="0">
              <a:solidFill>
                <a:schemeClr val="bg1">
                  <a:lumMod val="50000"/>
                </a:schemeClr>
              </a:solidFill>
            </a:endParaRPr>
          </a:p>
        </p:txBody>
      </p:sp>
      <p:sp>
        <p:nvSpPr>
          <p:cNvPr id="3" name="Marcador de contenido 2"/>
          <p:cNvSpPr>
            <a:spLocks noGrp="1"/>
          </p:cNvSpPr>
          <p:nvPr>
            <p:ph idx="1"/>
          </p:nvPr>
        </p:nvSpPr>
        <p:spPr>
          <a:xfrm>
            <a:off x="677334" y="2281881"/>
            <a:ext cx="9084504" cy="4028303"/>
          </a:xfrm>
        </p:spPr>
        <p:txBody>
          <a:bodyPr>
            <a:normAutofit/>
          </a:bodyPr>
          <a:lstStyle/>
          <a:p>
            <a:pPr algn="just"/>
            <a:r>
              <a:rPr lang="es-ES" sz="1600" b="1" u="sng" dirty="0"/>
              <a:t>Voces:</a:t>
            </a:r>
            <a:r>
              <a:rPr lang="es-ES" sz="1600" dirty="0"/>
              <a:t> Impuesto sobre los Ingresos Brutos. Base imponible para la tributación de la </a:t>
            </a:r>
            <a:r>
              <a:rPr lang="es-ES" sz="1600" dirty="0" smtClean="0"/>
              <a:t>actividad </a:t>
            </a:r>
            <a:r>
              <a:rPr lang="es-ES" sz="1600" dirty="0"/>
              <a:t>de los concesionarios. Aplicación del Código Civil y Comercial. Improcedencia. </a:t>
            </a:r>
            <a:endParaRPr lang="es-ES" sz="1600" dirty="0" smtClean="0"/>
          </a:p>
          <a:p>
            <a:pPr algn="just"/>
            <a:r>
              <a:rPr lang="es-ES" sz="1600" b="1" u="sng" dirty="0"/>
              <a:t>Hechos</a:t>
            </a:r>
            <a:r>
              <a:rPr lang="es-ES" sz="1600" b="1" dirty="0"/>
              <a:t>: </a:t>
            </a:r>
            <a:r>
              <a:rPr lang="es-ES" sz="1600" dirty="0"/>
              <a:t>La empresa interpone </a:t>
            </a:r>
            <a:r>
              <a:rPr lang="es-ES" sz="1600" dirty="0" smtClean="0"/>
              <a:t>acción </a:t>
            </a:r>
            <a:r>
              <a:rPr lang="es-ES" sz="1600" dirty="0"/>
              <a:t>declarativa de certeza a los fines de dilucidar el modo en que debe tributar el impuesto sobre los ingresos brutos, </a:t>
            </a:r>
            <a:r>
              <a:rPr lang="es-ES" sz="1600" dirty="0" smtClean="0"/>
              <a:t>a partir de la entrada </a:t>
            </a:r>
            <a:r>
              <a:rPr lang="es-ES" sz="1600" dirty="0"/>
              <a:t>en vigencia del Código Civil y Comercial de la Nación que tipifica el contrato de concesión prescribiendo que por tal actividad, los sujetos reciben una retribución. </a:t>
            </a:r>
            <a:endParaRPr lang="es-ES" sz="1600" dirty="0" smtClean="0"/>
          </a:p>
          <a:p>
            <a:pPr algn="just"/>
            <a:r>
              <a:rPr lang="es-ES" sz="1600" dirty="0" smtClean="0"/>
              <a:t>Entiende </a:t>
            </a:r>
            <a:r>
              <a:rPr lang="es-ES" sz="1600" dirty="0"/>
              <a:t>que en el periodo comprendido entre la entrada en vigencia de la nueva norma de fondo y la ley que modifico el código fiscal de la provincia, es decir entre agosto de 2015 a julio de 2017, le correspondió tributar tomando como base imponible </a:t>
            </a:r>
            <a:r>
              <a:rPr lang="es-ES" sz="1600" dirty="0" smtClean="0"/>
              <a:t>la retribución </a:t>
            </a:r>
            <a:r>
              <a:rPr lang="es-ES" sz="1600" dirty="0"/>
              <a:t>que percibe en su calidad de concesionaria de las firmas HONDA, YAMAHA, entre otras. </a:t>
            </a:r>
            <a:endParaRPr lang="es-ES" sz="1600" dirty="0" smtClean="0"/>
          </a:p>
          <a:p>
            <a:pPr algn="just"/>
            <a:r>
              <a:rPr lang="es-ES" sz="1600" dirty="0" smtClean="0"/>
              <a:t>Afirma </a:t>
            </a:r>
            <a:r>
              <a:rPr lang="es-ES" sz="1600" dirty="0"/>
              <a:t>que la DGR de Tucumán le curso notificación a los fines de conocer las razones por las cuales mudo la forma de liquidar el impuesto, pasando del monto integro por las ventas, a la retribución que surge por la diferencia entre la compra y la venta al consumidor </a:t>
            </a:r>
            <a:r>
              <a:rPr lang="es-ES" sz="1600" dirty="0" smtClean="0"/>
              <a:t>final, considerándolo el acto el ciernes que justifica la acción </a:t>
            </a:r>
            <a:r>
              <a:rPr lang="es-ES" sz="1600" dirty="0"/>
              <a:t>. </a:t>
            </a:r>
            <a:endParaRPr lang="es-AR" sz="1600" dirty="0"/>
          </a:p>
        </p:txBody>
      </p:sp>
    </p:spTree>
    <p:extLst>
      <p:ext uri="{BB962C8B-B14F-4D97-AF65-F5344CB8AC3E}">
        <p14:creationId xmlns:p14="http://schemas.microsoft.com/office/powerpoint/2010/main" val="1218508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62082" cy="1408670"/>
          </a:xfrm>
        </p:spPr>
        <p:txBody>
          <a:bodyPr>
            <a:normAutofit fontScale="90000"/>
          </a:bodyPr>
          <a:lstStyle/>
          <a:p>
            <a:r>
              <a:rPr lang="es-AR" sz="2700" b="1" dirty="0">
                <a:solidFill>
                  <a:srgbClr val="90C226"/>
                </a:solidFill>
              </a:rPr>
              <a:t>“YUHMAK S. A. c/ Provincia de Tucumán –D.G.R.- s/ Acción Meramente Declarativa</a:t>
            </a:r>
            <a:r>
              <a:rPr lang="es-AR" sz="2700" b="1" dirty="0" smtClean="0">
                <a:solidFill>
                  <a:srgbClr val="90C226"/>
                </a:solidFill>
              </a:rPr>
              <a:t>” </a:t>
            </a:r>
            <a:r>
              <a:rPr lang="es-AR" sz="2700" b="1" dirty="0">
                <a:solidFill>
                  <a:srgbClr val="90C226"/>
                </a:solidFill>
              </a:rPr>
              <a:t/>
            </a:r>
            <a:br>
              <a:rPr lang="es-AR" sz="2700" b="1" dirty="0">
                <a:solidFill>
                  <a:srgbClr val="90C226"/>
                </a:solidFill>
              </a:rPr>
            </a:br>
            <a:r>
              <a:rPr lang="es-AR" sz="2000" dirty="0">
                <a:solidFill>
                  <a:prstClr val="white">
                    <a:lumMod val="50000"/>
                  </a:prstClr>
                </a:solidFill>
              </a:rPr>
              <a:t>Sala II de la Cámara en lo Contencioso Administrativo de Tucumán (13/12/2019)</a:t>
            </a:r>
            <a:endParaRPr lang="es-AR" sz="2000" dirty="0"/>
          </a:p>
        </p:txBody>
      </p:sp>
      <p:sp>
        <p:nvSpPr>
          <p:cNvPr id="3" name="Marcador de contenido 2"/>
          <p:cNvSpPr>
            <a:spLocks noGrp="1"/>
          </p:cNvSpPr>
          <p:nvPr>
            <p:ph idx="1"/>
          </p:nvPr>
        </p:nvSpPr>
        <p:spPr>
          <a:xfrm>
            <a:off x="677334" y="2160589"/>
            <a:ext cx="8862082" cy="4347303"/>
          </a:xfrm>
        </p:spPr>
        <p:txBody>
          <a:bodyPr>
            <a:normAutofit/>
          </a:bodyPr>
          <a:lstStyle/>
          <a:p>
            <a:pPr algn="just"/>
            <a:r>
              <a:rPr lang="es-ES" sz="1600" b="1" dirty="0"/>
              <a:t>Sentencia:</a:t>
            </a:r>
            <a:r>
              <a:rPr lang="es-ES" sz="1600" dirty="0"/>
              <a:t> La cámara </a:t>
            </a:r>
            <a:r>
              <a:rPr lang="es-ES" sz="1600" dirty="0" smtClean="0"/>
              <a:t>rechazó </a:t>
            </a:r>
            <a:r>
              <a:rPr lang="es-ES" sz="1600" dirty="0"/>
              <a:t>la demanda de la concesionaria, esencialmente </a:t>
            </a:r>
            <a:r>
              <a:rPr lang="es-ES" sz="1600" dirty="0" smtClean="0"/>
              <a:t>porque la </a:t>
            </a:r>
            <a:r>
              <a:rPr lang="es-ES" sz="1600" dirty="0"/>
              <a:t>firma no </a:t>
            </a:r>
            <a:r>
              <a:rPr lang="es-ES" sz="1600" dirty="0" smtClean="0"/>
              <a:t>acreditó </a:t>
            </a:r>
            <a:r>
              <a:rPr lang="es-ES" sz="1600" dirty="0"/>
              <a:t>fehacientemente en autos su carácter de </a:t>
            </a:r>
            <a:r>
              <a:rPr lang="es-ES" sz="1600" dirty="0" smtClean="0"/>
              <a:t>concesionaria, </a:t>
            </a:r>
            <a:r>
              <a:rPr lang="es-ES" sz="1600" dirty="0"/>
              <a:t>haciendo hincapié en la insuficiencia de la certificación contable de parte aportada como documental sin la intervención de la demandada, y que el solo cambio de la normativa de fondo civil no </a:t>
            </a:r>
            <a:r>
              <a:rPr lang="es-ES" sz="1600" dirty="0" smtClean="0"/>
              <a:t>habilitaba a la actora a </a:t>
            </a:r>
            <a:r>
              <a:rPr lang="es-ES" sz="1600" dirty="0"/>
              <a:t>cambiar bruscamente la base imponible por la cual tributaba su actividad</a:t>
            </a:r>
            <a:r>
              <a:rPr lang="es-ES" sz="1600" dirty="0" smtClean="0"/>
              <a:t>.</a:t>
            </a:r>
          </a:p>
          <a:p>
            <a:pPr algn="just"/>
            <a:r>
              <a:rPr lang="es-ES" sz="1600" i="1" dirty="0"/>
              <a:t>“En esta línea de razonamiento, la inserción en el derecho positivo del artículo 1507 del Código Civil y Comercial no basta sin más para avalar judicialmente, con una sentencia declarativa de certeza, una pretendida ‘reinterpretación’ de la actora del artículo 221 del CTP cuya materialización en el período 01/2015 hasta 04/2017 (declarando ingresos por la actividad de concesionaria de la actora, como derivados de la ‘venta en comisión de motocicletas’) ha resultado en este caso contraria en el ordenamiento tributario local a lo expresamente previsto por el inciso 4 del artículo 224 del CTP. Y ha significado </a:t>
            </a:r>
            <a:r>
              <a:rPr lang="es-ES" sz="1600" i="1" dirty="0" smtClean="0"/>
              <a:t>en los </a:t>
            </a:r>
            <a:r>
              <a:rPr lang="es-ES" sz="1600" i="1" dirty="0"/>
              <a:t>hechos- pretender agregar por vía interpretativa un supuesto de excepción no previsto hasta ese entonces por el artículo 223 del mismo </a:t>
            </a:r>
            <a:r>
              <a:rPr lang="es-ES" sz="1600" i="1" dirty="0" smtClean="0"/>
              <a:t>código…</a:t>
            </a:r>
            <a:endParaRPr lang="es-AR" sz="1600" i="1" dirty="0"/>
          </a:p>
        </p:txBody>
      </p:sp>
    </p:spTree>
    <p:extLst>
      <p:ext uri="{BB962C8B-B14F-4D97-AF65-F5344CB8AC3E}">
        <p14:creationId xmlns:p14="http://schemas.microsoft.com/office/powerpoint/2010/main" val="3083604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796180" cy="1320800"/>
          </a:xfrm>
        </p:spPr>
        <p:txBody>
          <a:bodyPr>
            <a:normAutofit fontScale="90000"/>
          </a:bodyPr>
          <a:lstStyle/>
          <a:p>
            <a:r>
              <a:rPr lang="es-AR" sz="2700" b="1" dirty="0">
                <a:solidFill>
                  <a:srgbClr val="90C226"/>
                </a:solidFill>
              </a:rPr>
              <a:t>“YUHMAK S. A. c/ Provincia de Tucumán –D.G.R.- s/ Acción Meramente Declarativa” </a:t>
            </a:r>
            <a:r>
              <a:rPr lang="es-AR" sz="2400" b="1" dirty="0">
                <a:solidFill>
                  <a:srgbClr val="90C226"/>
                </a:solidFill>
              </a:rPr>
              <a:t/>
            </a:r>
            <a:br>
              <a:rPr lang="es-AR" sz="2400" b="1" dirty="0">
                <a:solidFill>
                  <a:srgbClr val="90C226"/>
                </a:solidFill>
              </a:rPr>
            </a:br>
            <a:r>
              <a:rPr lang="es-AR" sz="2000" dirty="0">
                <a:solidFill>
                  <a:prstClr val="white">
                    <a:lumMod val="50000"/>
                  </a:prstClr>
                </a:solidFill>
              </a:rPr>
              <a:t>Sala II de la Cámara en lo Contencioso Administrativo de Tucumán (13/12/2019)</a:t>
            </a:r>
            <a:endParaRPr lang="es-AR" dirty="0"/>
          </a:p>
        </p:txBody>
      </p:sp>
      <p:sp>
        <p:nvSpPr>
          <p:cNvPr id="3" name="Marcador de contenido 2"/>
          <p:cNvSpPr>
            <a:spLocks noGrp="1"/>
          </p:cNvSpPr>
          <p:nvPr>
            <p:ph idx="1"/>
          </p:nvPr>
        </p:nvSpPr>
        <p:spPr>
          <a:xfrm>
            <a:off x="677334" y="2160589"/>
            <a:ext cx="8796180" cy="4281400"/>
          </a:xfrm>
        </p:spPr>
        <p:txBody>
          <a:bodyPr>
            <a:normAutofit/>
          </a:bodyPr>
          <a:lstStyle/>
          <a:p>
            <a:pPr algn="just"/>
            <a:r>
              <a:rPr lang="es-ES" sz="1600" i="1" dirty="0"/>
              <a:t>En este contexto, debe prevalecer la regla que indica que en el marco de los poderes no delegados por las Provincias, éstas conservan la facultad de crear tributos y regularlos, determinando las materias imponibles, las formas de percepción, etc. y tal potestad es inherente a la autonomía de las </a:t>
            </a:r>
            <a:r>
              <a:rPr lang="es-ES" sz="1600" i="1" dirty="0" smtClean="0"/>
              <a:t>provincias…</a:t>
            </a:r>
            <a:endParaRPr lang="es-ES" sz="1600" i="1" dirty="0"/>
          </a:p>
          <a:p>
            <a:pPr algn="just"/>
            <a:r>
              <a:rPr lang="es-ES" sz="1600" i="1" dirty="0"/>
              <a:t>Reafirmar esto de ningún modo significa aquí desconocer la jurisprudencia de la Corte Suprema de Justicia de la Nación que indica que todo lo atinente a los aspectos sustanciales de las relaciones entre acreedores y deudores corresponde a la legislación nacional, por lo que no cabe a las provincias dictar leyes incompatibles con los códigos de fondo (Fallos: 176:115, 226:727, 235:571, 275:254, 311:1795, 320:1344, etc</a:t>
            </a:r>
            <a:r>
              <a:rPr lang="es-ES" sz="1600" i="1" dirty="0" smtClean="0"/>
              <a:t>.)…</a:t>
            </a:r>
          </a:p>
          <a:p>
            <a:pPr algn="just"/>
            <a:r>
              <a:rPr lang="es-ES" sz="1600" i="1" dirty="0"/>
              <a:t>En este caso concreto, hay que repetirlo por ser </a:t>
            </a:r>
            <a:r>
              <a:rPr lang="es-ES" sz="1600" i="1" dirty="0" smtClean="0"/>
              <a:t>necesario, </a:t>
            </a:r>
            <a:r>
              <a:rPr lang="es-ES" sz="1600" i="1" dirty="0"/>
              <a:t>la regulación del artículo 1507 no estableció, con carácter imperativo o indisponible, alguna modalidad o forma única de retribuir a los concesionarios. Es decir, la norma no fijó de manera inequívoca, definitiva y universal cuál es la retribución que debe entenderse por ingreso bruto gravable para esta actividad. Al contrario, el texto de la norma se limitó a enunciar múltiples opciones o modalidades de retribución, dejando a salvo incluso "otras formas que pudieran libremente pactar el concedente y el </a:t>
            </a:r>
            <a:r>
              <a:rPr lang="es-ES" sz="1600" i="1" dirty="0" smtClean="0"/>
              <a:t>concesionario… </a:t>
            </a:r>
            <a:endParaRPr lang="es-ES" sz="1600" i="1" dirty="0"/>
          </a:p>
          <a:p>
            <a:endParaRPr lang="es-AR" i="1" dirty="0"/>
          </a:p>
        </p:txBody>
      </p:sp>
    </p:spTree>
    <p:extLst>
      <p:ext uri="{BB962C8B-B14F-4D97-AF65-F5344CB8AC3E}">
        <p14:creationId xmlns:p14="http://schemas.microsoft.com/office/powerpoint/2010/main" val="41468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9109216" cy="1320800"/>
          </a:xfrm>
        </p:spPr>
        <p:txBody>
          <a:bodyPr/>
          <a:lstStyle/>
          <a:p>
            <a:r>
              <a:rPr lang="es-AR" sz="2400" b="1" dirty="0">
                <a:solidFill>
                  <a:srgbClr val="90C226"/>
                </a:solidFill>
              </a:rPr>
              <a:t>“YUHMAK S. A. c/ Provincia de Tucumán –D.G.R.- s/ Acción Meramente Declarativa” </a:t>
            </a:r>
            <a:r>
              <a:rPr lang="es-AR" sz="2200" b="1" dirty="0">
                <a:solidFill>
                  <a:srgbClr val="90C226"/>
                </a:solidFill>
              </a:rPr>
              <a:t/>
            </a:r>
            <a:br>
              <a:rPr lang="es-AR" sz="2200" b="1" dirty="0">
                <a:solidFill>
                  <a:srgbClr val="90C226"/>
                </a:solidFill>
              </a:rPr>
            </a:br>
            <a:r>
              <a:rPr lang="es-AR" sz="1800" dirty="0">
                <a:solidFill>
                  <a:prstClr val="white">
                    <a:lumMod val="50000"/>
                  </a:prstClr>
                </a:solidFill>
              </a:rPr>
              <a:t>Sala II de la Cámara en lo Contencioso Administrativo de Tucumán (13/12/2019)</a:t>
            </a:r>
            <a:endParaRPr lang="es-AR" dirty="0"/>
          </a:p>
        </p:txBody>
      </p:sp>
      <p:sp>
        <p:nvSpPr>
          <p:cNvPr id="3" name="Marcador de contenido 2"/>
          <p:cNvSpPr>
            <a:spLocks noGrp="1"/>
          </p:cNvSpPr>
          <p:nvPr>
            <p:ph idx="1"/>
          </p:nvPr>
        </p:nvSpPr>
        <p:spPr>
          <a:xfrm>
            <a:off x="677333" y="2160589"/>
            <a:ext cx="9109217" cy="4124881"/>
          </a:xfrm>
        </p:spPr>
        <p:txBody>
          <a:bodyPr>
            <a:normAutofit fontScale="92500" lnSpcReduction="10000"/>
          </a:bodyPr>
          <a:lstStyle/>
          <a:p>
            <a:pPr algn="just">
              <a:lnSpc>
                <a:spcPct val="107000"/>
              </a:lnSpc>
              <a:spcAft>
                <a:spcPts val="800"/>
              </a:spcAft>
            </a:pPr>
            <a:r>
              <a:rPr lang="es-ES" sz="1700" i="1" dirty="0"/>
              <a:t>Entonces, dejando al margen que la actora no probó cómo fue retribuida durante el período litigioso por su actividad gravada como concesionario, y situándonos exclusivamente en otro plano de análisis de tipo normativo (o interpretativo), el artículo 1507 del Código Civil y Comercial no ha regulado la retribución del contrato de concesión de un modo que exija a la actora ‘reinterpretar’ el artículo 221 del CTP (de un modo opuesto al que lo había hecho pacíficamente hasta el 01/08/15) para procurar alguna suerte de adecuación con la normativa de fondo… </a:t>
            </a:r>
            <a:endParaRPr lang="es-AR" sz="1700" i="1" dirty="0"/>
          </a:p>
          <a:p>
            <a:pPr algn="just">
              <a:lnSpc>
                <a:spcPct val="107000"/>
              </a:lnSpc>
              <a:spcAft>
                <a:spcPts val="800"/>
              </a:spcAft>
            </a:pPr>
            <a:r>
              <a:rPr lang="es-ES" sz="1700" i="1" dirty="0"/>
              <a:t>Esta Especie de relativización de los efectos de la norma federal en este caso concreto (o falta de efectos directos automáticos) parece haber sido advertida por la propia actora en su alegato de bien probado al reconocer: ‘El Código Civil y Comercial trajo al derecho positivo una definición expresa a través del art. 1507 acerca del concepto de retribución del concesionario, pero que en nada podía afectar a la liquidación realizada a tenor del art. 221 de la ley 5121, por cuanto éste ya establecía que la base imponible era -hasta la modificación por la ley 8997- el valor de la retribución por la actividad ejercida’ (cfr. fs. 283)…</a:t>
            </a:r>
            <a:endParaRPr lang="es-AR" sz="1700" i="1" dirty="0"/>
          </a:p>
          <a:p>
            <a:endParaRPr lang="es-AR" dirty="0"/>
          </a:p>
        </p:txBody>
      </p:sp>
    </p:spTree>
    <p:extLst>
      <p:ext uri="{BB962C8B-B14F-4D97-AF65-F5344CB8AC3E}">
        <p14:creationId xmlns:p14="http://schemas.microsoft.com/office/powerpoint/2010/main" val="3082277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977412" cy="1320800"/>
          </a:xfrm>
        </p:spPr>
        <p:txBody>
          <a:bodyPr/>
          <a:lstStyle/>
          <a:p>
            <a:r>
              <a:rPr lang="es-AR" sz="2400" b="1" dirty="0">
                <a:solidFill>
                  <a:srgbClr val="90C226"/>
                </a:solidFill>
              </a:rPr>
              <a:t>“YUHMAK S. A. c/ Provincia de Tucumán –D.G.R.- s/ Acción Meramente Declarativa” </a:t>
            </a:r>
            <a:r>
              <a:rPr lang="es-AR" sz="2200" b="1" dirty="0">
                <a:solidFill>
                  <a:srgbClr val="90C226"/>
                </a:solidFill>
              </a:rPr>
              <a:t/>
            </a:r>
            <a:br>
              <a:rPr lang="es-AR" sz="2200" b="1" dirty="0">
                <a:solidFill>
                  <a:srgbClr val="90C226"/>
                </a:solidFill>
              </a:rPr>
            </a:br>
            <a:r>
              <a:rPr lang="es-AR" sz="1800" dirty="0">
                <a:solidFill>
                  <a:prstClr val="white">
                    <a:lumMod val="50000"/>
                  </a:prstClr>
                </a:solidFill>
              </a:rPr>
              <a:t>Sala II de la Cámara en lo Contencioso Administrativo de Tucumán (13/12/2019)</a:t>
            </a:r>
            <a:endParaRPr lang="es-AR" dirty="0"/>
          </a:p>
        </p:txBody>
      </p:sp>
      <p:sp>
        <p:nvSpPr>
          <p:cNvPr id="3" name="Marcador de contenido 2"/>
          <p:cNvSpPr>
            <a:spLocks noGrp="1"/>
          </p:cNvSpPr>
          <p:nvPr>
            <p:ph idx="1"/>
          </p:nvPr>
        </p:nvSpPr>
        <p:spPr>
          <a:xfrm>
            <a:off x="677334" y="2160589"/>
            <a:ext cx="8977412" cy="3880773"/>
          </a:xfrm>
        </p:spPr>
        <p:txBody>
          <a:bodyPr/>
          <a:lstStyle/>
          <a:p>
            <a:endParaRPr lang="es-ES" dirty="0" smtClean="0"/>
          </a:p>
          <a:p>
            <a:pPr algn="just"/>
            <a:r>
              <a:rPr lang="es-ES" sz="1600" i="1" dirty="0" smtClean="0"/>
              <a:t>En </a:t>
            </a:r>
            <a:r>
              <a:rPr lang="es-ES" sz="1600" i="1" dirty="0"/>
              <a:t>definitiva, no corresponde hacer lugar a la acción declarativa de certeza en los términos peticionados en la demanda, pues significaría ratificar judicialmente una reinterpretación normativa cuya materialización en período litigioso resultó contraria a normas tributarias locales que no han sido objeto de ningún tipo de reproche en este juicio</a:t>
            </a:r>
            <a:r>
              <a:rPr lang="es-ES" sz="1600" i="1" dirty="0" smtClean="0"/>
              <a:t>”…</a:t>
            </a:r>
            <a:endParaRPr lang="es-AR" sz="1600" i="1" dirty="0"/>
          </a:p>
        </p:txBody>
      </p:sp>
    </p:spTree>
    <p:extLst>
      <p:ext uri="{BB962C8B-B14F-4D97-AF65-F5344CB8AC3E}">
        <p14:creationId xmlns:p14="http://schemas.microsoft.com/office/powerpoint/2010/main" val="116804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708454"/>
            <a:ext cx="8829131" cy="1351004"/>
          </a:xfrm>
        </p:spPr>
        <p:txBody>
          <a:bodyPr>
            <a:normAutofit/>
          </a:bodyPr>
          <a:lstStyle/>
          <a:p>
            <a:r>
              <a:rPr lang="es-AR" sz="2400" b="1" dirty="0" smtClean="0"/>
              <a:t>I.- "ESTREMAR </a:t>
            </a:r>
            <a:r>
              <a:rPr lang="es-AR" sz="2400" b="1" dirty="0"/>
              <a:t>S.A. c/ AREF s/ Contencioso Administrativo”. </a:t>
            </a:r>
            <a:r>
              <a:rPr lang="es-AR" sz="2400" dirty="0" smtClean="0"/>
              <a:t/>
            </a:r>
            <a:br>
              <a:rPr lang="es-AR" sz="2400" dirty="0" smtClean="0"/>
            </a:br>
            <a:r>
              <a:rPr lang="es-AR" sz="2200" dirty="0" smtClean="0">
                <a:solidFill>
                  <a:schemeClr val="bg1">
                    <a:lumMod val="50000"/>
                  </a:schemeClr>
                </a:solidFill>
              </a:rPr>
              <a:t>Superior </a:t>
            </a:r>
            <a:r>
              <a:rPr lang="es-AR" sz="2200" dirty="0">
                <a:solidFill>
                  <a:schemeClr val="bg1">
                    <a:lumMod val="50000"/>
                  </a:schemeClr>
                </a:solidFill>
              </a:rPr>
              <a:t>Tribunal de Justicia de Tierra del Fuego (11/08/2020)</a:t>
            </a:r>
          </a:p>
        </p:txBody>
      </p:sp>
      <p:sp>
        <p:nvSpPr>
          <p:cNvPr id="3" name="Marcador de contenido 2"/>
          <p:cNvSpPr>
            <a:spLocks noGrp="1"/>
          </p:cNvSpPr>
          <p:nvPr>
            <p:ph idx="1"/>
          </p:nvPr>
        </p:nvSpPr>
        <p:spPr>
          <a:xfrm>
            <a:off x="677334" y="1952369"/>
            <a:ext cx="8969174" cy="4366054"/>
          </a:xfrm>
        </p:spPr>
        <p:txBody>
          <a:bodyPr>
            <a:normAutofit lnSpcReduction="10000"/>
          </a:bodyPr>
          <a:lstStyle/>
          <a:p>
            <a:pPr algn="just"/>
            <a:endParaRPr lang="es-ES" sz="1600" b="1" u="sng" dirty="0" smtClean="0"/>
          </a:p>
          <a:p>
            <a:pPr algn="just"/>
            <a:r>
              <a:rPr lang="es-ES" sz="1600" b="1" dirty="0" smtClean="0"/>
              <a:t>VOCES:</a:t>
            </a:r>
            <a:r>
              <a:rPr lang="es-ES" sz="1600" dirty="0" smtClean="0"/>
              <a:t> Tasa </a:t>
            </a:r>
            <a:r>
              <a:rPr lang="es-ES" sz="1600" dirty="0"/>
              <a:t>Retributiva de Servicios por la Verificación de Procesos Productivos. Reclamo de repetición. Prescripción. Improcedencia. Aplicación de la doctrina “Volkswagen c/ Provincia de Misiones” de la C.S.J.N. </a:t>
            </a:r>
            <a:endParaRPr lang="es-ES" sz="1600" dirty="0" smtClean="0"/>
          </a:p>
          <a:p>
            <a:pPr algn="just"/>
            <a:r>
              <a:rPr lang="es-ES" sz="1600" b="1" dirty="0" smtClean="0"/>
              <a:t>HECHOS:</a:t>
            </a:r>
            <a:r>
              <a:rPr lang="es-ES" sz="1600" dirty="0" smtClean="0"/>
              <a:t> La </a:t>
            </a:r>
            <a:r>
              <a:rPr lang="es-ES" sz="1600" dirty="0"/>
              <a:t>empresa interpone demanda contencioso administrativa contra la Agencia de Recaudación de la provincia de Tierra del Fuego, impugnando la Resolución Nº 463/2017, por la cual se denegó parcialmente el recurso de </a:t>
            </a:r>
            <a:r>
              <a:rPr lang="es-ES" sz="1600" dirty="0" smtClean="0"/>
              <a:t>repetición administrativo, </a:t>
            </a:r>
            <a:r>
              <a:rPr lang="es-ES" sz="1600" dirty="0"/>
              <a:t>rechazando la devolución de los </a:t>
            </a:r>
            <a:r>
              <a:rPr lang="es-ES" sz="1600" dirty="0" smtClean="0"/>
              <a:t>montos ingresados </a:t>
            </a:r>
            <a:r>
              <a:rPr lang="es-ES" sz="1600" dirty="0"/>
              <a:t>en concepto de Tasa Retributiva de Servicios por la Verificación de Procesos Productivos efectuados con anterioridad al 29/12/2011, </a:t>
            </a:r>
            <a:r>
              <a:rPr lang="es-ES" sz="1600" dirty="0" smtClean="0"/>
              <a:t>habiendo sustentado el reclamo </a:t>
            </a:r>
            <a:r>
              <a:rPr lang="es-ES" sz="1600" dirty="0"/>
              <a:t>en que las sumas fueron abonadas indebidamente </a:t>
            </a:r>
            <a:r>
              <a:rPr lang="es-ES" sz="1600" dirty="0" smtClean="0"/>
              <a:t>conforme la  </a:t>
            </a:r>
            <a:r>
              <a:rPr lang="es-ES" sz="1600" dirty="0"/>
              <a:t>declaración de inconstitucionalidad de la Ley Nº 990 por la Corte Suprema de Justicia de la Nación, que legislaba la mentada gabela. </a:t>
            </a:r>
            <a:endParaRPr lang="es-ES" sz="1600" dirty="0" smtClean="0"/>
          </a:p>
          <a:p>
            <a:pPr algn="just"/>
            <a:r>
              <a:rPr lang="es-ES" sz="1600" dirty="0" smtClean="0"/>
              <a:t>El </a:t>
            </a:r>
            <a:r>
              <a:rPr lang="es-ES" sz="1600" dirty="0"/>
              <a:t>rechazo de la repetición por parte de la  administración fiscal </a:t>
            </a:r>
            <a:r>
              <a:rPr lang="es-ES" sz="1600" dirty="0" smtClean="0"/>
              <a:t>procedió por considerar que los </a:t>
            </a:r>
            <a:r>
              <a:rPr lang="es-ES" sz="1600" dirty="0"/>
              <a:t>montos reclamados se encontraban prescriptos conforme el Código Fiscal vigente </a:t>
            </a:r>
            <a:r>
              <a:rPr lang="es-ES" sz="1600" dirty="0" smtClean="0"/>
              <a:t>en los periodos fiscales involucrados, desconociendo </a:t>
            </a:r>
            <a:r>
              <a:rPr lang="es-ES" sz="1600" dirty="0"/>
              <a:t>la aplicación del viejo Código Civil de Vélez. </a:t>
            </a:r>
            <a:endParaRPr lang="es-AR" sz="1600" dirty="0"/>
          </a:p>
        </p:txBody>
      </p:sp>
    </p:spTree>
    <p:extLst>
      <p:ext uri="{BB962C8B-B14F-4D97-AF65-F5344CB8AC3E}">
        <p14:creationId xmlns:p14="http://schemas.microsoft.com/office/powerpoint/2010/main" val="230632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084505" cy="1320800"/>
          </a:xfrm>
        </p:spPr>
        <p:txBody>
          <a:bodyPr>
            <a:normAutofit fontScale="90000"/>
          </a:bodyPr>
          <a:lstStyle/>
          <a:p>
            <a:r>
              <a:rPr lang="es-AR" sz="2700" b="1" dirty="0" smtClean="0"/>
              <a:t>VI.-“PLASTIFERRO TUBOS S.A c</a:t>
            </a:r>
            <a:r>
              <a:rPr lang="es-AR" sz="2700" b="1" dirty="0"/>
              <a:t>/ GCBA-AGIP-DGR s/ P</a:t>
            </a:r>
            <a:r>
              <a:rPr lang="es-AR" sz="2700" b="1" dirty="0" smtClean="0"/>
              <a:t>roceso </a:t>
            </a:r>
            <a:r>
              <a:rPr lang="es-AR" sz="2700" b="1" dirty="0"/>
              <a:t>de </a:t>
            </a:r>
            <a:r>
              <a:rPr lang="es-AR" sz="2700" b="1" dirty="0" smtClean="0"/>
              <a:t>Conocimiento</a:t>
            </a:r>
            <a:r>
              <a:rPr lang="es-AR" sz="2700" b="1" dirty="0"/>
              <a:t>”. </a:t>
            </a:r>
            <a:r>
              <a:rPr lang="es-AR" sz="3100" b="1" dirty="0" smtClean="0"/>
              <a:t/>
            </a:r>
            <a:br>
              <a:rPr lang="es-AR" sz="3100" b="1" dirty="0" smtClean="0"/>
            </a:br>
            <a:r>
              <a:rPr lang="es-AR" sz="2200" dirty="0" smtClean="0">
                <a:solidFill>
                  <a:schemeClr val="bg1">
                    <a:lumMod val="50000"/>
                  </a:schemeClr>
                </a:solidFill>
              </a:rPr>
              <a:t>Sala </a:t>
            </a:r>
            <a:r>
              <a:rPr lang="es-AR" sz="2200" dirty="0">
                <a:solidFill>
                  <a:schemeClr val="bg1">
                    <a:lumMod val="50000"/>
                  </a:schemeClr>
                </a:solidFill>
              </a:rPr>
              <a:t>III de la Cámara Contencioso Administrativa Federal (23/09/2020).</a:t>
            </a:r>
          </a:p>
        </p:txBody>
      </p:sp>
      <p:sp>
        <p:nvSpPr>
          <p:cNvPr id="3" name="Marcador de contenido 2"/>
          <p:cNvSpPr>
            <a:spLocks noGrp="1"/>
          </p:cNvSpPr>
          <p:nvPr>
            <p:ph idx="1"/>
          </p:nvPr>
        </p:nvSpPr>
        <p:spPr>
          <a:xfrm>
            <a:off x="568411" y="2160589"/>
            <a:ext cx="9514703" cy="4223735"/>
          </a:xfrm>
        </p:spPr>
        <p:txBody>
          <a:bodyPr>
            <a:normAutofit fontScale="85000" lnSpcReduction="10000"/>
          </a:bodyPr>
          <a:lstStyle/>
          <a:p>
            <a:pPr algn="just"/>
            <a:r>
              <a:rPr lang="es-ES" b="1" dirty="0"/>
              <a:t>V</a:t>
            </a:r>
            <a:r>
              <a:rPr lang="es-ES" b="1" dirty="0" smtClean="0"/>
              <a:t>oces: </a:t>
            </a:r>
            <a:r>
              <a:rPr lang="es-ES" dirty="0" smtClean="0"/>
              <a:t>Ingresos </a:t>
            </a:r>
            <a:r>
              <a:rPr lang="es-ES" dirty="0"/>
              <a:t>Brutos. Alícuota Diferencial</a:t>
            </a:r>
            <a:r>
              <a:rPr lang="es-ES" dirty="0" smtClean="0"/>
              <a:t>. Discriminación por </a:t>
            </a:r>
            <a:r>
              <a:rPr lang="es-ES" dirty="0"/>
              <a:t>Establecimiento industrial ubicado fuera de la jurisdicción. Procedencia. </a:t>
            </a:r>
          </a:p>
          <a:p>
            <a:pPr algn="just"/>
            <a:r>
              <a:rPr lang="es-ES" b="1" dirty="0"/>
              <a:t>H</a:t>
            </a:r>
            <a:r>
              <a:rPr lang="es-ES" b="1" dirty="0" smtClean="0"/>
              <a:t>echos:</a:t>
            </a:r>
            <a:r>
              <a:rPr lang="es-ES" dirty="0" smtClean="0"/>
              <a:t> El </a:t>
            </a:r>
            <a:r>
              <a:rPr lang="es-ES" dirty="0"/>
              <a:t>GCBA recurre el fallo de primera instancia que declaró la inconstitucionalidad de los arts. 50 de la ley impositiva </a:t>
            </a:r>
            <a:r>
              <a:rPr lang="es-ES" dirty="0" smtClean="0"/>
              <a:t>Nº </a:t>
            </a:r>
            <a:r>
              <a:rPr lang="es-ES" dirty="0"/>
              <a:t>5.494 y 57 de la ley impositiva </a:t>
            </a:r>
            <a:r>
              <a:rPr lang="es-ES" dirty="0" smtClean="0"/>
              <a:t>Nº </a:t>
            </a:r>
            <a:r>
              <a:rPr lang="es-ES" dirty="0"/>
              <a:t>5.723, en aplicación de la doctrina del antecedente “Bayer” de la </a:t>
            </a:r>
            <a:r>
              <a:rPr lang="es-ES" dirty="0" smtClean="0"/>
              <a:t>C.S.J.N (Fallos 340:1480). </a:t>
            </a:r>
            <a:r>
              <a:rPr lang="es-ES" dirty="0"/>
              <a:t>La demandada objeta que el señor juez haya aplicado el precedente citado sin analizar su aplicación individual al caso concreto, bajo el argumento de que la referencia no lo relevaba de su obligación de fundar adecuadamente la sentencia. </a:t>
            </a:r>
            <a:endParaRPr lang="es-ES" dirty="0" smtClean="0"/>
          </a:p>
          <a:p>
            <a:pPr algn="just"/>
            <a:r>
              <a:rPr lang="es-ES" dirty="0" smtClean="0"/>
              <a:t>En </a:t>
            </a:r>
            <a:r>
              <a:rPr lang="es-ES" dirty="0"/>
              <a:t>ese orden, cuestiona el decisorio apelado por cuanto desconoce las características propias del derecho tributario, y en atención a que yerra al sostener que la exigencia consagrada en la normativa que ataca — respecto del requisito de realizar la actividad en un establecimiento industrial radicado en jurisdicción de la CABA— dispensa un trato discriminatorio. Señala que la discriminación es inexistente, ya que no es —en sentido estricto— una desigualdad, pues desde antaño se acuñó el concepto  que la desigualdad se da entre iguales, y lo cierto es que todos los contribuyentes que tengan establecimiento radicado en esta Ciudad, están en condiciones —siempre y cuando reúnan la totalidad de los requisitos— de solicitar una exención o de acceder a la alícuota reducida. Enfatiza que, la condición introducida —en sí misma—, carece de aptitud para interpretarse como discriminatoria, y no impide ni obstaculiza en modo alguno el comercio interjurisdiccional, ya que no se relaciona con el mismo ni aun tangencialmente.</a:t>
            </a:r>
          </a:p>
          <a:p>
            <a:endParaRPr lang="es-AR" dirty="0"/>
          </a:p>
        </p:txBody>
      </p:sp>
    </p:spTree>
    <p:extLst>
      <p:ext uri="{BB962C8B-B14F-4D97-AF65-F5344CB8AC3E}">
        <p14:creationId xmlns:p14="http://schemas.microsoft.com/office/powerpoint/2010/main" val="131087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599"/>
            <a:ext cx="9035078" cy="1383957"/>
          </a:xfrm>
        </p:spPr>
        <p:txBody>
          <a:bodyPr>
            <a:normAutofit fontScale="90000"/>
          </a:bodyPr>
          <a:lstStyle/>
          <a:p>
            <a:r>
              <a:rPr lang="es-AR" sz="2700" b="1" dirty="0" smtClean="0">
                <a:solidFill>
                  <a:srgbClr val="90C226"/>
                </a:solidFill>
              </a:rPr>
              <a:t>“</a:t>
            </a:r>
            <a:r>
              <a:rPr lang="es-AR" sz="2700" b="1" dirty="0">
                <a:solidFill>
                  <a:srgbClr val="90C226"/>
                </a:solidFill>
              </a:rPr>
              <a:t>PLASTIFERRO TUBOS S.A c/ GCBA-AGIP-DGR s/ Proceso de Conocimiento”. </a:t>
            </a:r>
            <a:r>
              <a:rPr lang="es-AR" sz="3100" b="1" dirty="0">
                <a:solidFill>
                  <a:srgbClr val="90C226"/>
                </a:solidFill>
              </a:rPr>
              <a:t/>
            </a:r>
            <a:br>
              <a:rPr lang="es-AR" sz="3100" b="1" dirty="0">
                <a:solidFill>
                  <a:srgbClr val="90C226"/>
                </a:solidFill>
              </a:rPr>
            </a:br>
            <a:r>
              <a:rPr lang="es-AR" sz="2200" dirty="0">
                <a:solidFill>
                  <a:prstClr val="white">
                    <a:lumMod val="50000"/>
                  </a:prstClr>
                </a:solidFill>
              </a:rPr>
              <a:t>Sala III de la Cámara Contencioso Administrativa Federal (23/09/2020).</a:t>
            </a:r>
            <a:endParaRPr lang="es-AR" dirty="0"/>
          </a:p>
        </p:txBody>
      </p:sp>
      <p:sp>
        <p:nvSpPr>
          <p:cNvPr id="3" name="Marcador de contenido 2"/>
          <p:cNvSpPr>
            <a:spLocks noGrp="1"/>
          </p:cNvSpPr>
          <p:nvPr>
            <p:ph idx="1"/>
          </p:nvPr>
        </p:nvSpPr>
        <p:spPr>
          <a:xfrm>
            <a:off x="502509" y="2133600"/>
            <a:ext cx="9300518" cy="4217773"/>
          </a:xfrm>
        </p:spPr>
        <p:txBody>
          <a:bodyPr>
            <a:normAutofit fontScale="92500" lnSpcReduction="10000"/>
          </a:bodyPr>
          <a:lstStyle/>
          <a:p>
            <a:pPr algn="just"/>
            <a:r>
              <a:rPr lang="es-ES" sz="1700" b="1" dirty="0"/>
              <a:t>S</a:t>
            </a:r>
            <a:r>
              <a:rPr lang="es-ES" sz="1700" b="1" dirty="0" smtClean="0"/>
              <a:t>entencia:</a:t>
            </a:r>
            <a:r>
              <a:rPr lang="es-ES" dirty="0" smtClean="0"/>
              <a:t> </a:t>
            </a:r>
            <a:r>
              <a:rPr lang="es-ES" sz="1700" dirty="0" smtClean="0"/>
              <a:t>La </a:t>
            </a:r>
            <a:r>
              <a:rPr lang="es-ES" sz="1700" dirty="0"/>
              <a:t>cámara no hace lugar a la apelación de la demandada, considerando: </a:t>
            </a:r>
            <a:endParaRPr lang="es-ES" sz="1700" dirty="0" smtClean="0"/>
          </a:p>
          <a:p>
            <a:pPr algn="just"/>
            <a:r>
              <a:rPr lang="es-ES" sz="1700" i="1" dirty="0" smtClean="0"/>
              <a:t>“no </a:t>
            </a:r>
            <a:r>
              <a:rPr lang="es-ES" sz="1700" i="1" dirty="0"/>
              <a:t>obstante que en </a:t>
            </a:r>
            <a:r>
              <a:rPr lang="es-ES" sz="1700" i="1" dirty="0" smtClean="0"/>
              <a:t>‘Bayer’ </a:t>
            </a:r>
            <a:r>
              <a:rPr lang="es-ES" sz="1700" i="1" dirty="0"/>
              <a:t>la provincia demandada ha sido Santa Fe mientras que en estos autos lo es la Ciudad Autónoma de Buenos Aires, aun cuando difiera parcialmente la actividad desarrollada por Bayer SA (“fabricación de medicamentos de uso humano y productos farmacéuticos”, cód. </a:t>
            </a:r>
            <a:r>
              <a:rPr lang="es-ES" sz="1700" i="1" dirty="0" err="1"/>
              <a:t>act</a:t>
            </a:r>
            <a:r>
              <a:rPr lang="es-ES" sz="1700" i="1" dirty="0"/>
              <a:t>. 242310, y “fabricación de plaguicidas y productos químicos de uso agropecuario”, cód. </a:t>
            </a:r>
            <a:r>
              <a:rPr lang="es-ES" sz="1700" i="1" dirty="0" err="1"/>
              <a:t>act</a:t>
            </a:r>
            <a:r>
              <a:rPr lang="es-ES" sz="1700" i="1" dirty="0"/>
              <a:t>. 242100) y por </a:t>
            </a:r>
            <a:r>
              <a:rPr lang="es-ES" sz="1700" i="1" dirty="0" err="1"/>
              <a:t>Plastiferro</a:t>
            </a:r>
            <a:r>
              <a:rPr lang="es-ES" sz="1700" i="1" dirty="0"/>
              <a:t> Tubos S.A (“fabricación de plásticos en formas básicas y artículos </a:t>
            </a:r>
            <a:r>
              <a:rPr lang="es-ES" sz="1700" i="1" dirty="0" err="1"/>
              <a:t>n.c.p</a:t>
            </a:r>
            <a:r>
              <a:rPr lang="es-ES" sz="1700" i="1" dirty="0"/>
              <a:t>, excepto muebles”, cód. </a:t>
            </a:r>
            <a:r>
              <a:rPr lang="es-ES" sz="1700" i="1" dirty="0" err="1"/>
              <a:t>act</a:t>
            </a:r>
            <a:r>
              <a:rPr lang="es-ES" sz="1700" i="1" dirty="0"/>
              <a:t>. 2529), y pese a que en el primer caso la alícuota ajustada era del 3,5% y, en cambio, en el caso aquí analizado es del 4%; lo cierto es que, la cuestión de fondo que fueran debatidas en ambos casos guardan estrecha similitud e identidad, puesto que de lo que se trata de discernir es si las alícuotas diferenciales según el lugar de radicación de la empresa que comercializa el producto, establecidas normativamente por la provincia de Santa Fe o por la CABA respecto del impuesto sobre los ingresos brutos con sustento en la pertenencia a una categoría cuyo único criterio se basa en el domicilio del contribuyente, toda vez que ninguna de las dos empresas desarrollaba su actividad industrial dentro del territorio cuyo fisco las intimó al pago de un tributo más gravoso, resultaban o no violatorias de los principios enunciados en los artículos 9, 10, 11, 12, 16, y 75 inciso 13, y 126, de la Constitución Nacional”.</a:t>
            </a:r>
            <a:endParaRPr lang="es-AR" sz="1700" i="1" dirty="0"/>
          </a:p>
        </p:txBody>
      </p:sp>
    </p:spTree>
    <p:extLst>
      <p:ext uri="{BB962C8B-B14F-4D97-AF65-F5344CB8AC3E}">
        <p14:creationId xmlns:p14="http://schemas.microsoft.com/office/powerpoint/2010/main" val="2304121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713801" cy="1320800"/>
          </a:xfrm>
        </p:spPr>
        <p:txBody>
          <a:bodyPr/>
          <a:lstStyle/>
          <a:p>
            <a:r>
              <a:rPr lang="es-AR" sz="2400" b="1" dirty="0">
                <a:solidFill>
                  <a:srgbClr val="90C226"/>
                </a:solidFill>
              </a:rPr>
              <a:t>“PLASTIFERRO TUBOS S.A c/ GCBA-AGIP-DGR s/ Proceso de Conocimiento”. </a:t>
            </a:r>
            <a:r>
              <a:rPr lang="es-AR" sz="2800" b="1" dirty="0">
                <a:solidFill>
                  <a:srgbClr val="90C226"/>
                </a:solidFill>
              </a:rPr>
              <a:t/>
            </a:r>
            <a:br>
              <a:rPr lang="es-AR" sz="2800" b="1" dirty="0">
                <a:solidFill>
                  <a:srgbClr val="90C226"/>
                </a:solidFill>
              </a:rPr>
            </a:br>
            <a:r>
              <a:rPr lang="es-AR" sz="2000" dirty="0">
                <a:solidFill>
                  <a:prstClr val="white">
                    <a:lumMod val="50000"/>
                  </a:prstClr>
                </a:solidFill>
              </a:rPr>
              <a:t>Sala III de la Cámara Contencioso Administrativa Federal (23/09/2020).</a:t>
            </a:r>
            <a:endParaRPr lang="es-AR" dirty="0"/>
          </a:p>
        </p:txBody>
      </p:sp>
      <p:sp>
        <p:nvSpPr>
          <p:cNvPr id="3" name="Marcador de contenido 2"/>
          <p:cNvSpPr>
            <a:spLocks noGrp="1"/>
          </p:cNvSpPr>
          <p:nvPr>
            <p:ph idx="1"/>
          </p:nvPr>
        </p:nvSpPr>
        <p:spPr>
          <a:xfrm>
            <a:off x="677333" y="2160589"/>
            <a:ext cx="8837369" cy="4083692"/>
          </a:xfrm>
        </p:spPr>
        <p:txBody>
          <a:bodyPr>
            <a:normAutofit fontScale="92500" lnSpcReduction="20000"/>
          </a:bodyPr>
          <a:lstStyle/>
          <a:p>
            <a:pPr marL="0" indent="0" algn="just">
              <a:buNone/>
            </a:pPr>
            <a:endParaRPr lang="es-ES" dirty="0" smtClean="0"/>
          </a:p>
          <a:p>
            <a:pPr algn="just"/>
            <a:r>
              <a:rPr lang="es-ES" sz="1600" i="1" dirty="0" smtClean="0"/>
              <a:t>“</a:t>
            </a:r>
            <a:r>
              <a:rPr lang="es-ES" sz="1700" i="1" dirty="0" smtClean="0"/>
              <a:t>Desde </a:t>
            </a:r>
            <a:r>
              <a:rPr lang="es-ES" sz="1700" i="1" dirty="0"/>
              <a:t>mi óptica, entonces, el caso de autos resulta análogo al precedente </a:t>
            </a:r>
            <a:r>
              <a:rPr lang="es-ES" sz="1700" i="1" dirty="0" smtClean="0"/>
              <a:t>‘Bayer’ </a:t>
            </a:r>
            <a:r>
              <a:rPr lang="es-ES" sz="1700" i="1" dirty="0"/>
              <a:t>(CSJN, ya cit.), por lo que la doctrina allí sentada y que fuera descripta en el considerando VIII de la sentencia dictada in re “Royal </a:t>
            </a:r>
            <a:r>
              <a:rPr lang="es-ES" sz="1700" i="1" dirty="0" err="1"/>
              <a:t>Canin</a:t>
            </a:r>
            <a:r>
              <a:rPr lang="es-ES" sz="1700" i="1" dirty="0"/>
              <a:t> SA” (fallo cit.), son plenamente aplicables al sub </a:t>
            </a:r>
            <a:r>
              <a:rPr lang="es-ES" sz="1700" i="1" dirty="0" err="1"/>
              <a:t>iudice</a:t>
            </a:r>
            <a:r>
              <a:rPr lang="es-ES" sz="1700" i="1" dirty="0"/>
              <a:t>, toda vez que es sabido que una decisión constitucional en un caso por parte del Máximo Tribunal del país provee de ejemplaridad para los casos idénticos o similares. Máxime que los principios sentados en el citado precedente fueron reafirmados posteriormente por el Alto Tribunal in re “</a:t>
            </a:r>
            <a:r>
              <a:rPr lang="es-ES" sz="1700" i="1" dirty="0" err="1"/>
              <a:t>Harriet</a:t>
            </a:r>
            <a:r>
              <a:rPr lang="es-ES" sz="1700" i="1" dirty="0"/>
              <a:t> y </a:t>
            </a:r>
            <a:r>
              <a:rPr lang="es-ES" sz="1700" i="1" dirty="0" err="1"/>
              <a:t>Donnelly</a:t>
            </a:r>
            <a:r>
              <a:rPr lang="es-ES" sz="1700" i="1" dirty="0"/>
              <a:t> S.A. c/ Provincia del Chaco s/ acción declarativa de certeza” (fallo cit.), y en “Droguería del Sud S.A. c/ Provincia de Buenos Aires s/ acción declarativa de certeza” (fallo cit.), sentencia del 6 de noviembre de </a:t>
            </a:r>
            <a:r>
              <a:rPr lang="es-ES" sz="1700" i="1" dirty="0" smtClean="0"/>
              <a:t>2018”. </a:t>
            </a:r>
          </a:p>
          <a:p>
            <a:pPr algn="just"/>
            <a:r>
              <a:rPr lang="es-ES" sz="1700" dirty="0" smtClean="0"/>
              <a:t>“</a:t>
            </a:r>
            <a:r>
              <a:rPr lang="es-ES" sz="1700" i="1" dirty="0"/>
              <a:t>la discriminación que genera la legislación impositiva local en función del lugar de radicación del contribuyente actor, en tanto lesiona el principio de igualdad (artículo 16, de la Constitución Nacional), y altera la corriente natural del comercio (arts. 75, inc. 13 y 126, de la Carta Magna), instaurando así una suerte de </a:t>
            </a:r>
            <a:r>
              <a:rPr lang="es-ES" sz="1700" i="1" dirty="0" smtClean="0"/>
              <a:t>‘aduana interior’ </a:t>
            </a:r>
            <a:r>
              <a:rPr lang="es-ES" sz="1700" i="1" dirty="0"/>
              <a:t>vedada por la Constitución (arts. 9 a 12 CN), para perjudicar a los “bienes y servicios” foráneos en beneficio de los “producidos” en su territorio, extremo que conduce a la declaración de invalidez de la pretensión fiscal de la demandada”.</a:t>
            </a:r>
            <a:endParaRPr lang="es-AR" sz="1700" i="1" dirty="0"/>
          </a:p>
        </p:txBody>
      </p:sp>
    </p:spTree>
    <p:extLst>
      <p:ext uri="{BB962C8B-B14F-4D97-AF65-F5344CB8AC3E}">
        <p14:creationId xmlns:p14="http://schemas.microsoft.com/office/powerpoint/2010/main" val="2125829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510746"/>
            <a:ext cx="8829131" cy="1419654"/>
          </a:xfrm>
        </p:spPr>
        <p:txBody>
          <a:bodyPr>
            <a:normAutofit/>
          </a:bodyPr>
          <a:lstStyle/>
          <a:p>
            <a:r>
              <a:rPr lang="es-AR" sz="2000" b="1" dirty="0" smtClean="0"/>
              <a:t>VII.- “Asociación </a:t>
            </a:r>
            <a:r>
              <a:rPr lang="es-AR" sz="2000" b="1" dirty="0"/>
              <a:t>Transportistas Unidos de Elortondo c/ Provincia de Santa Fe –Recurso Contencioso Administrativo- s/ Queja por Denegación del Recurso de Inconstitucionalidad”. </a:t>
            </a:r>
            <a:r>
              <a:rPr lang="es-AR" sz="2000" b="1" dirty="0" smtClean="0"/>
              <a:t/>
            </a:r>
            <a:br>
              <a:rPr lang="es-AR" sz="2000" b="1" dirty="0" smtClean="0"/>
            </a:br>
            <a:r>
              <a:rPr lang="es-AR" sz="2000" dirty="0" smtClean="0">
                <a:solidFill>
                  <a:schemeClr val="bg1">
                    <a:lumMod val="50000"/>
                  </a:schemeClr>
                </a:solidFill>
              </a:rPr>
              <a:t>Corte </a:t>
            </a:r>
            <a:r>
              <a:rPr lang="es-AR" sz="2000" dirty="0">
                <a:solidFill>
                  <a:schemeClr val="bg1">
                    <a:lumMod val="50000"/>
                  </a:schemeClr>
                </a:solidFill>
              </a:rPr>
              <a:t>Suprema de Justicia de Santa </a:t>
            </a:r>
            <a:r>
              <a:rPr lang="es-AR" sz="2000" dirty="0" smtClean="0">
                <a:solidFill>
                  <a:schemeClr val="bg1">
                    <a:lumMod val="50000"/>
                  </a:schemeClr>
                </a:solidFill>
              </a:rPr>
              <a:t>Fe (23/12/2019).</a:t>
            </a:r>
            <a:endParaRPr lang="es-AR" sz="2000" dirty="0">
              <a:solidFill>
                <a:schemeClr val="bg1">
                  <a:lumMod val="50000"/>
                </a:schemeClr>
              </a:solidFill>
            </a:endParaRPr>
          </a:p>
        </p:txBody>
      </p:sp>
      <p:sp>
        <p:nvSpPr>
          <p:cNvPr id="3" name="Marcador de contenido 2"/>
          <p:cNvSpPr>
            <a:spLocks noGrp="1"/>
          </p:cNvSpPr>
          <p:nvPr>
            <p:ph idx="1"/>
          </p:nvPr>
        </p:nvSpPr>
        <p:spPr>
          <a:xfrm>
            <a:off x="677334" y="2160589"/>
            <a:ext cx="9059790" cy="3880773"/>
          </a:xfrm>
        </p:spPr>
        <p:txBody>
          <a:bodyPr>
            <a:normAutofit/>
          </a:bodyPr>
          <a:lstStyle/>
          <a:p>
            <a:pPr algn="just"/>
            <a:endParaRPr lang="es-ES" sz="1600" b="1" dirty="0" smtClean="0"/>
          </a:p>
          <a:p>
            <a:pPr algn="just"/>
            <a:r>
              <a:rPr lang="es-ES" sz="1600" b="1" dirty="0" smtClean="0"/>
              <a:t>Voces: </a:t>
            </a:r>
            <a:r>
              <a:rPr lang="es-ES" sz="1600" dirty="0" smtClean="0"/>
              <a:t>Ingresos Brutos. Reconocimiento de Exención. Entidad sin fines de lucro. Improcedencia. </a:t>
            </a:r>
          </a:p>
          <a:p>
            <a:pPr algn="just"/>
            <a:r>
              <a:rPr lang="es-ES" sz="1600" b="1" dirty="0" smtClean="0"/>
              <a:t>Hechos:</a:t>
            </a:r>
            <a:r>
              <a:rPr lang="es-ES" sz="1600" dirty="0"/>
              <a:t> La demanda interpuesta pretende el reconocimiento a la entidad de la exención en el impuesto sobre los ingresos brutos dispuesta en el art. 159, inciso b) del Código Fiscal (actual art. 212, inc. b), pues afirma cumplir con las condiciones subjetivas prescriptas en la norma, denunciando la inexistencia de finalidad de lucro y capacidad contributiva en la actividad que despliega, siendo irrazonable y confiscatorio que el legislador pretenda gravar su actividad, en oposición a la interpretación de la norma que realiza el fisco provincial. </a:t>
            </a:r>
            <a:endParaRPr lang="es-ES" sz="1600" dirty="0" smtClean="0"/>
          </a:p>
          <a:p>
            <a:pPr algn="just"/>
            <a:r>
              <a:rPr lang="es-ES" sz="1600" dirty="0" smtClean="0"/>
              <a:t>La </a:t>
            </a:r>
            <a:r>
              <a:rPr lang="es-ES" sz="1600" dirty="0"/>
              <a:t>Cámara rechazó la demanda y desestimó el recurso extraordinario interpuesto en contra aquella decisión, dando lugar a la queja que en autos se resuelve. </a:t>
            </a:r>
            <a:endParaRPr lang="es-AR" sz="1600" dirty="0"/>
          </a:p>
        </p:txBody>
      </p:sp>
    </p:spTree>
    <p:extLst>
      <p:ext uri="{BB962C8B-B14F-4D97-AF65-F5344CB8AC3E}">
        <p14:creationId xmlns:p14="http://schemas.microsoft.com/office/powerpoint/2010/main" val="204884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53844" cy="1320800"/>
          </a:xfrm>
        </p:spPr>
        <p:txBody>
          <a:bodyPr/>
          <a:lstStyle/>
          <a:p>
            <a:r>
              <a:rPr lang="es-AR" sz="2000" b="1" dirty="0">
                <a:solidFill>
                  <a:srgbClr val="90C226"/>
                </a:solidFill>
              </a:rPr>
              <a:t>“Asociación Transportistas Unidos de Elortondo c/ Provincia de Santa Fe –Recurso Contencioso Administrativo- s/ Queja por Denegación del Recurso de Inconstitucionalidad”. </a:t>
            </a:r>
            <a:br>
              <a:rPr lang="es-AR" sz="2000" b="1" dirty="0">
                <a:solidFill>
                  <a:srgbClr val="90C226"/>
                </a:solidFill>
              </a:rPr>
            </a:br>
            <a:r>
              <a:rPr lang="es-AR" sz="2000" dirty="0">
                <a:solidFill>
                  <a:prstClr val="white">
                    <a:lumMod val="50000"/>
                  </a:prstClr>
                </a:solidFill>
              </a:rPr>
              <a:t>Corte Suprema de Justicia de Santa Fe (23/12/2019).</a:t>
            </a:r>
            <a:endParaRPr lang="es-AR" dirty="0"/>
          </a:p>
        </p:txBody>
      </p:sp>
      <p:sp>
        <p:nvSpPr>
          <p:cNvPr id="3" name="Marcador de contenido 2"/>
          <p:cNvSpPr>
            <a:spLocks noGrp="1"/>
          </p:cNvSpPr>
          <p:nvPr>
            <p:ph idx="1"/>
          </p:nvPr>
        </p:nvSpPr>
        <p:spPr>
          <a:xfrm>
            <a:off x="677334" y="2160589"/>
            <a:ext cx="8853844" cy="4207260"/>
          </a:xfrm>
        </p:spPr>
        <p:txBody>
          <a:bodyPr>
            <a:normAutofit fontScale="85000" lnSpcReduction="10000"/>
          </a:bodyPr>
          <a:lstStyle/>
          <a:p>
            <a:pPr algn="just"/>
            <a:r>
              <a:rPr lang="es-ES" b="1" dirty="0" smtClean="0"/>
              <a:t>Sentencia:</a:t>
            </a:r>
            <a:r>
              <a:rPr lang="es-ES" dirty="0" smtClean="0"/>
              <a:t> La </a:t>
            </a:r>
            <a:r>
              <a:rPr lang="es-ES" dirty="0"/>
              <a:t>Corte provincial ratifica lo decidido por el tribunal inferior y rechaza la queja considerando que expone una mera discrepancia con los fundamentos de hecho y derecho del pronunciamiento. </a:t>
            </a:r>
            <a:endParaRPr lang="es-AR" dirty="0"/>
          </a:p>
          <a:p>
            <a:pPr algn="just"/>
            <a:r>
              <a:rPr lang="es-ES" dirty="0"/>
              <a:t>En su sentencia, el Supremo Tribunal de Santa Fe destaca el pronunciamiento de la Cámara y señala que se encuentra en línea con los criterios sentados por la jurisprudencia de la Corte de la Nación en distintos supuestos en los que se encontraba en debate el acceso a la exención prevista en el artículo 20, inciso f), de la ley 20.628</a:t>
            </a:r>
            <a:r>
              <a:rPr lang="es-ES" dirty="0" smtClean="0"/>
              <a:t>.</a:t>
            </a:r>
          </a:p>
          <a:p>
            <a:pPr algn="just"/>
            <a:r>
              <a:rPr lang="es-ES" i="1" dirty="0" smtClean="0"/>
              <a:t>“Al </a:t>
            </a:r>
            <a:r>
              <a:rPr lang="es-ES" i="1" dirty="0"/>
              <a:t>no tratarse -para la Cámara- en el supuesto de la actora de una asociación cuya actividad -vinculada a la facilitación de operaciones de transporte en favor de sus asociados, percibiendo por ella una comisión- pueda subsumirse en alguna otra de las clases de tareas señaladas, el A quo analizó si el desempeño de la entidad podía o no encuadrarse como ‘de bien público’, arribando finalmente a una respuesta negativa sobre ese interrogante atento a que su labor no redundaba en un beneficio para la comunidad sino que representaba un ‘interés sectorial’. Pues bien, lo cierto es que el planteo de la actora, según el cual se produce en el caso una violación del principio de reserva legal en materia tributaria y el apartamiento de precedentes de la Corte nacional -entre otros agravios conexos-, resulta insuficiente para franquear la instancia extraordinaria a la que pretende acceder, por cuanto se traduce en una mera discrepancia con el criterio interpretativo de la Cámara interviniente”</a:t>
            </a:r>
            <a:endParaRPr lang="es-AR" dirty="0"/>
          </a:p>
          <a:p>
            <a:endParaRPr lang="es-AR" dirty="0"/>
          </a:p>
        </p:txBody>
      </p:sp>
    </p:spTree>
    <p:extLst>
      <p:ext uri="{BB962C8B-B14F-4D97-AF65-F5344CB8AC3E}">
        <p14:creationId xmlns:p14="http://schemas.microsoft.com/office/powerpoint/2010/main" val="1855626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1013253"/>
            <a:ext cx="8596668" cy="2817341"/>
          </a:xfrm>
        </p:spPr>
        <p:txBody>
          <a:bodyPr>
            <a:normAutofit fontScale="90000"/>
          </a:bodyPr>
          <a:lstStyle/>
          <a:p>
            <a:pPr algn="ctr"/>
            <a:r>
              <a:rPr lang="es-ES" sz="6600" dirty="0" smtClean="0"/>
              <a:t>MUCHAS GRACIAS </a:t>
            </a:r>
            <a:br>
              <a:rPr lang="es-ES" sz="6600" dirty="0" smtClean="0"/>
            </a:br>
            <a:r>
              <a:rPr lang="es-ES" sz="6600" dirty="0" smtClean="0"/>
              <a:t/>
            </a:r>
            <a:br>
              <a:rPr lang="es-ES" sz="6600" dirty="0" smtClean="0"/>
            </a:br>
            <a:r>
              <a:rPr lang="es-ES" sz="6600" dirty="0" smtClean="0"/>
              <a:t>POR SU ATENCION…..</a:t>
            </a:r>
            <a:endParaRPr lang="es-AR" sz="6600" dirty="0"/>
          </a:p>
        </p:txBody>
      </p:sp>
      <p:sp>
        <p:nvSpPr>
          <p:cNvPr id="3" name="Marcador de texto 2"/>
          <p:cNvSpPr>
            <a:spLocks noGrp="1"/>
          </p:cNvSpPr>
          <p:nvPr>
            <p:ph type="body" idx="1"/>
          </p:nvPr>
        </p:nvSpPr>
        <p:spPr/>
        <p:txBody>
          <a:bodyPr/>
          <a:lstStyle/>
          <a:p>
            <a:pPr algn="r"/>
            <a:r>
              <a:rPr lang="es-ES" dirty="0" smtClean="0"/>
              <a:t>                    </a:t>
            </a:r>
            <a:r>
              <a:rPr lang="es-ES" b="1" dirty="0" smtClean="0"/>
              <a:t>Hasta el próximo encuentro!!!</a:t>
            </a:r>
            <a:r>
              <a:rPr lang="es-ES" dirty="0" smtClean="0"/>
              <a:t>!</a:t>
            </a:r>
            <a:endParaRPr lang="es-AR" dirty="0"/>
          </a:p>
        </p:txBody>
      </p:sp>
    </p:spTree>
    <p:extLst>
      <p:ext uri="{BB962C8B-B14F-4D97-AF65-F5344CB8AC3E}">
        <p14:creationId xmlns:p14="http://schemas.microsoft.com/office/powerpoint/2010/main" val="251410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829131" cy="1320800"/>
          </a:xfrm>
        </p:spPr>
        <p:txBody>
          <a:bodyPr>
            <a:normAutofit/>
          </a:bodyPr>
          <a:lstStyle/>
          <a:p>
            <a:r>
              <a:rPr lang="es-AR" sz="2400" b="1" dirty="0" smtClean="0"/>
              <a:t>“ESTREMAR </a:t>
            </a:r>
            <a:r>
              <a:rPr lang="es-AR" sz="2400" b="1" dirty="0"/>
              <a:t>S.A. c/ AREF s/ Contencioso Administrativo”. </a:t>
            </a:r>
            <a:r>
              <a:rPr lang="es-AR" sz="2700" dirty="0"/>
              <a:t/>
            </a:r>
            <a:br>
              <a:rPr lang="es-AR" sz="2700" dirty="0"/>
            </a:br>
            <a:r>
              <a:rPr lang="es-AR" sz="2200" dirty="0">
                <a:solidFill>
                  <a:schemeClr val="bg1">
                    <a:lumMod val="50000"/>
                  </a:schemeClr>
                </a:solidFill>
              </a:rPr>
              <a:t>Superior Tribunal de Justicia de Tierra del Fuego (</a:t>
            </a:r>
            <a:r>
              <a:rPr lang="es-AR" sz="2200" dirty="0" smtClean="0">
                <a:solidFill>
                  <a:schemeClr val="bg1">
                    <a:lumMod val="50000"/>
                  </a:schemeClr>
                </a:solidFill>
              </a:rPr>
              <a:t>11/08/2020)</a:t>
            </a:r>
            <a:endParaRPr lang="es-AR" sz="2200" dirty="0"/>
          </a:p>
        </p:txBody>
      </p:sp>
      <p:sp>
        <p:nvSpPr>
          <p:cNvPr id="3" name="Marcador de contenido 2"/>
          <p:cNvSpPr>
            <a:spLocks noGrp="1"/>
          </p:cNvSpPr>
          <p:nvPr>
            <p:ph idx="1"/>
          </p:nvPr>
        </p:nvSpPr>
        <p:spPr>
          <a:xfrm>
            <a:off x="677333" y="1655805"/>
            <a:ext cx="9216310" cy="4580238"/>
          </a:xfrm>
        </p:spPr>
        <p:txBody>
          <a:bodyPr>
            <a:normAutofit fontScale="85000" lnSpcReduction="10000"/>
          </a:bodyPr>
          <a:lstStyle/>
          <a:p>
            <a:pPr algn="just"/>
            <a:endParaRPr lang="es-ES" b="1" dirty="0" smtClean="0"/>
          </a:p>
          <a:p>
            <a:pPr algn="just"/>
            <a:r>
              <a:rPr lang="es-ES" sz="1600" b="1" dirty="0" smtClean="0"/>
              <a:t>Sentencia: </a:t>
            </a:r>
            <a:r>
              <a:rPr lang="es-ES" sz="1600" dirty="0" smtClean="0"/>
              <a:t>El </a:t>
            </a:r>
            <a:r>
              <a:rPr lang="es-ES" sz="1600" dirty="0"/>
              <a:t>Supremo Tribunal </a:t>
            </a:r>
            <a:r>
              <a:rPr lang="es-ES" sz="1600" dirty="0" smtClean="0"/>
              <a:t>hace </a:t>
            </a:r>
            <a:r>
              <a:rPr lang="es-ES" sz="1600" dirty="0"/>
              <a:t>lugar a la demanda interpuesta por ESTREMAR S.A, considerando desacertada la decisión emitida por la </a:t>
            </a:r>
            <a:r>
              <a:rPr lang="es-ES" sz="1600" dirty="0" smtClean="0"/>
              <a:t>Administración </a:t>
            </a:r>
            <a:r>
              <a:rPr lang="es-ES" sz="1600" dirty="0"/>
              <a:t>Fiscal en tanto desconoce la tradicional doctrina sentada por la Corte Suprema de Justicia de la </a:t>
            </a:r>
            <a:r>
              <a:rPr lang="es-ES" sz="1600" dirty="0" smtClean="0"/>
              <a:t>Nación, </a:t>
            </a:r>
            <a:r>
              <a:rPr lang="es-ES" sz="1600" dirty="0"/>
              <a:t>que otorga preeminencia de las normas civiles </a:t>
            </a:r>
            <a:r>
              <a:rPr lang="es-ES" sz="1600" dirty="0" smtClean="0"/>
              <a:t>sobre </a:t>
            </a:r>
            <a:r>
              <a:rPr lang="es-ES" sz="1600" dirty="0"/>
              <a:t>los </a:t>
            </a:r>
            <a:r>
              <a:rPr lang="es-ES" sz="1600" dirty="0" smtClean="0"/>
              <a:t>Códigos </a:t>
            </a:r>
            <a:r>
              <a:rPr lang="es-ES" sz="1600" dirty="0"/>
              <a:t>Fiscales </a:t>
            </a:r>
            <a:r>
              <a:rPr lang="es-ES" sz="1600" dirty="0" smtClean="0"/>
              <a:t>locales en materia de prescripción para los periodos vigentes durante el Código Civil De Vélez, </a:t>
            </a:r>
            <a:r>
              <a:rPr lang="es-ES" sz="1600" dirty="0"/>
              <a:t>y </a:t>
            </a:r>
            <a:r>
              <a:rPr lang="es-ES" sz="1600" dirty="0" smtClean="0"/>
              <a:t>en ese </a:t>
            </a:r>
            <a:r>
              <a:rPr lang="es-ES" sz="1600" dirty="0"/>
              <a:t>sentido, </a:t>
            </a:r>
            <a:r>
              <a:rPr lang="es-ES" sz="1600" dirty="0" smtClean="0"/>
              <a:t>ratifica no solo la doctrina </a:t>
            </a:r>
            <a:r>
              <a:rPr lang="es-ES" sz="1600" i="1" dirty="0" smtClean="0"/>
              <a:t>“Filcrosa” (Fallos 326:3899)</a:t>
            </a:r>
            <a:r>
              <a:rPr lang="es-ES" sz="1600" dirty="0" smtClean="0"/>
              <a:t> sino especialmente la sentada en el reciente </a:t>
            </a:r>
            <a:r>
              <a:rPr lang="es-ES" sz="1600" dirty="0"/>
              <a:t>pronunciamiento </a:t>
            </a:r>
            <a:r>
              <a:rPr lang="es-ES" sz="1600" dirty="0" smtClean="0"/>
              <a:t>(05/11/2019) </a:t>
            </a:r>
            <a:r>
              <a:rPr lang="es-ES" sz="1600" i="1" dirty="0" smtClean="0"/>
              <a:t>“Volkswagen </a:t>
            </a:r>
            <a:r>
              <a:rPr lang="es-ES" sz="1600" i="1" dirty="0"/>
              <a:t>de ahorro para fines determinados c/ Provincia de Misiones s/ Queja</a:t>
            </a:r>
            <a:r>
              <a:rPr lang="es-ES" sz="1600" i="1" dirty="0" smtClean="0"/>
              <a:t>” (Fallos 342:1903).</a:t>
            </a:r>
          </a:p>
          <a:p>
            <a:pPr lvl="0" algn="just">
              <a:buClr>
                <a:srgbClr val="90C226"/>
              </a:buClr>
            </a:pPr>
            <a:r>
              <a:rPr lang="es-ES" sz="1700" i="1" dirty="0">
                <a:solidFill>
                  <a:prstClr val="black">
                    <a:lumMod val="75000"/>
                    <a:lumOff val="25000"/>
                  </a:prstClr>
                </a:solidFill>
              </a:rPr>
              <a:t>“En cuanto al asunto relativo a la prescripción de la acción de la sociedad para reclamar la devolución de los pagos correspondientes a los períodos 10/2009 a 11/2011 efectuados en concepto de Tasa del Servicio de Verificación de Procesos Productivos (TVPP), entiendo que contrariamente a lo decidido por la demandada a través de la Resolución General AREF Nº 463/2017, resulta aplicable el plazo de prescripción de diez (10) años previsto en el artículo 4023 del Código Civil (…) Puntualmente, el Alto Tribunal ha señalado reiteradamente en el estricto marco del Código de Vélez que en los casos en que se persigue la repetición de sumas pagadas a una provincia por impuestos que se tachan de inconstitucionales, es de aplicación el plazo decenal de prescripción establecido por el artículo 4023 del Código Civil (Fallos 276:401, 304:163, 302:1308, 316:2182, 332:2250) (…)  En consecuencia, toda vez que desde la cancelación de las TVPP por los períodos 10/2009 a 11/2011, hasta la presentación de la acción administrativa de repetición el 29 de diciembre de 2016, no ha transcurrido el plazo de diez (10) años apuntado, los antecedentes de hecho, de derecho y la motivación del rechazo que -a su respecto- decide la Resolución General AREF Nº 463/2017 devienen claramente viciados” </a:t>
            </a:r>
            <a:r>
              <a:rPr lang="es-ES" sz="1700" dirty="0" smtClean="0">
                <a:solidFill>
                  <a:prstClr val="black">
                    <a:lumMod val="75000"/>
                    <a:lumOff val="25000"/>
                  </a:prstClr>
                </a:solidFill>
              </a:rPr>
              <a:t>-</a:t>
            </a:r>
            <a:r>
              <a:rPr lang="es-ES" sz="1700" dirty="0">
                <a:solidFill>
                  <a:prstClr val="black">
                    <a:lumMod val="75000"/>
                    <a:lumOff val="25000"/>
                  </a:prstClr>
                </a:solidFill>
              </a:rPr>
              <a:t>Voto Dr. Carlos Gonzalo Sagastume-</a:t>
            </a:r>
            <a:endParaRPr lang="es-AR" sz="1700" dirty="0">
              <a:solidFill>
                <a:prstClr val="black">
                  <a:lumMod val="75000"/>
                  <a:lumOff val="25000"/>
                </a:prstClr>
              </a:solidFill>
            </a:endParaRPr>
          </a:p>
          <a:p>
            <a:pPr algn="just"/>
            <a:endParaRPr lang="es-ES" sz="1600" i="1" dirty="0" smtClean="0"/>
          </a:p>
          <a:p>
            <a:pPr marL="0" indent="0" algn="just">
              <a:buNone/>
            </a:pPr>
            <a:endParaRPr lang="es-ES" dirty="0" smtClean="0"/>
          </a:p>
          <a:p>
            <a:pPr algn="just"/>
            <a:endParaRPr lang="es-AR" dirty="0"/>
          </a:p>
        </p:txBody>
      </p:sp>
    </p:spTree>
    <p:extLst>
      <p:ext uri="{BB962C8B-B14F-4D97-AF65-F5344CB8AC3E}">
        <p14:creationId xmlns:p14="http://schemas.microsoft.com/office/powerpoint/2010/main" val="23154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7308" y="551935"/>
            <a:ext cx="8995718" cy="1268627"/>
          </a:xfrm>
        </p:spPr>
        <p:txBody>
          <a:bodyPr>
            <a:normAutofit/>
          </a:bodyPr>
          <a:lstStyle/>
          <a:p>
            <a:r>
              <a:rPr lang="es-AR" sz="2400" b="1" dirty="0">
                <a:solidFill>
                  <a:srgbClr val="90C226"/>
                </a:solidFill>
              </a:rPr>
              <a:t>“ESTREMAR S.A. c/ AREF s/ Contencioso Administrativo”. </a:t>
            </a:r>
            <a:r>
              <a:rPr lang="es-AR" sz="2400" dirty="0">
                <a:solidFill>
                  <a:srgbClr val="90C226"/>
                </a:solidFill>
              </a:rPr>
              <a:t/>
            </a:r>
            <a:br>
              <a:rPr lang="es-AR" sz="2400" dirty="0">
                <a:solidFill>
                  <a:srgbClr val="90C226"/>
                </a:solidFill>
              </a:rPr>
            </a:br>
            <a:r>
              <a:rPr lang="es-AR" sz="2000" dirty="0">
                <a:solidFill>
                  <a:prstClr val="white">
                    <a:lumMod val="50000"/>
                  </a:prstClr>
                </a:solidFill>
              </a:rPr>
              <a:t>Superior Tribunal de Justicia de Tierra del Fuego (11/08/2020)</a:t>
            </a:r>
            <a:endParaRPr lang="es-AR" sz="2000" dirty="0"/>
          </a:p>
        </p:txBody>
      </p:sp>
      <p:sp>
        <p:nvSpPr>
          <p:cNvPr id="3" name="Marcador de contenido 2"/>
          <p:cNvSpPr>
            <a:spLocks noGrp="1"/>
          </p:cNvSpPr>
          <p:nvPr>
            <p:ph idx="1"/>
          </p:nvPr>
        </p:nvSpPr>
        <p:spPr>
          <a:xfrm>
            <a:off x="659027" y="1820562"/>
            <a:ext cx="9143999" cy="4448433"/>
          </a:xfrm>
        </p:spPr>
        <p:txBody>
          <a:bodyPr>
            <a:normAutofit fontScale="85000" lnSpcReduction="20000"/>
          </a:bodyPr>
          <a:lstStyle/>
          <a:p>
            <a:pPr algn="just"/>
            <a:endParaRPr lang="es-ES" i="1" dirty="0" smtClean="0"/>
          </a:p>
          <a:p>
            <a:pPr algn="just"/>
            <a:r>
              <a:rPr lang="es-ES" sz="1900" i="1" dirty="0" smtClean="0"/>
              <a:t>“</a:t>
            </a:r>
            <a:r>
              <a:rPr lang="es-ES" sz="1900" i="1" dirty="0"/>
              <a:t>Que la interpretación seguida por este Superior Tribunal con respecto a los fallos en los que la Corte Suprema de Justicia de la Nación fijó postura por la validez de las normas del Código Civil, con relación a los extremos de la vigencia de la acción relativa a los tributos, entonces, permite aceptar que esa era la ley que regía el caso y que la nueva ley haya establecido la validez de las leyes provinciales no produce el efecto de hacer aparecer la validez de éstas con anterioridad a aquella sanción, ya que como se vio, antes regía el Código Civil. Si bien podría opinarse que las leyes provinciales se encontraban vigentes, lo concreto es que, en los casos judiciales en que el Tribunal intervino, como en los que lo hizo la Corte Federal, la cuestión por la competencia del Congreso Nacional para la regulación de la prescripción de la acción en materia tributaria, se encontraba asentada (...)  </a:t>
            </a:r>
            <a:endParaRPr lang="es-ES" sz="1900" i="1" dirty="0" smtClean="0"/>
          </a:p>
          <a:p>
            <a:pPr algn="just"/>
            <a:r>
              <a:rPr lang="es-ES" sz="1900" i="1" dirty="0" smtClean="0"/>
              <a:t>Tan </a:t>
            </a:r>
            <a:r>
              <a:rPr lang="es-ES" sz="1900" i="1" dirty="0"/>
              <a:t>firme resultó la defensa que la Corte Suprema de Justicia de la Nación realizó de su criterio, que en el precedente “Volkswagen de ahorro para fines determinados S.A c/ Provincia de Misiones” del 5 de noviembre del año 2019, juzgó como “deficiencia aguda” el criterio de la Corte Provincial que desoyó aquellos criterios, máxime cuando fueron advertidos por el voto de uno de los ministros del Tribunal provincial (cfr. Parágrafo 3º in fine). Con lo que resultaba evidente que, al menos con la misma integración, el resultado a obtener sería el mismo, como también lo apuntó el dictamen de la procuradora Monti en el citado caso</a:t>
            </a:r>
            <a:r>
              <a:rPr lang="es-ES" sz="1900" i="1" dirty="0" smtClean="0"/>
              <a:t>...” - </a:t>
            </a:r>
            <a:r>
              <a:rPr lang="es-ES" sz="1900" dirty="0" smtClean="0"/>
              <a:t>Voto Dr</a:t>
            </a:r>
            <a:r>
              <a:rPr lang="es-ES" sz="1900" dirty="0"/>
              <a:t>. Javier Darío </a:t>
            </a:r>
            <a:r>
              <a:rPr lang="es-ES" sz="1900" dirty="0" err="1" smtClean="0"/>
              <a:t>Muchnik</a:t>
            </a:r>
            <a:r>
              <a:rPr lang="es-ES" sz="1900" dirty="0" smtClean="0"/>
              <a:t>- </a:t>
            </a:r>
          </a:p>
          <a:p>
            <a:pPr algn="just"/>
            <a:endParaRPr lang="es-AR" sz="1900" dirty="0"/>
          </a:p>
        </p:txBody>
      </p:sp>
    </p:spTree>
    <p:extLst>
      <p:ext uri="{BB962C8B-B14F-4D97-AF65-F5344CB8AC3E}">
        <p14:creationId xmlns:p14="http://schemas.microsoft.com/office/powerpoint/2010/main" val="225258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78558" cy="1320800"/>
          </a:xfrm>
        </p:spPr>
        <p:txBody>
          <a:bodyPr/>
          <a:lstStyle/>
          <a:p>
            <a:r>
              <a:rPr lang="es-ES" sz="2400" b="1" dirty="0" smtClean="0">
                <a:solidFill>
                  <a:srgbClr val="90C226"/>
                </a:solidFill>
              </a:rPr>
              <a:t>II.- “VITOPEL </a:t>
            </a:r>
            <a:r>
              <a:rPr lang="es-ES" sz="2400" b="1" dirty="0">
                <a:solidFill>
                  <a:srgbClr val="90C226"/>
                </a:solidFill>
              </a:rPr>
              <a:t>S.A. c/ Municipalidad de Villa del</a:t>
            </a:r>
            <a:br>
              <a:rPr lang="es-ES" sz="2400" b="1" dirty="0">
                <a:solidFill>
                  <a:srgbClr val="90C226"/>
                </a:solidFill>
              </a:rPr>
            </a:br>
            <a:r>
              <a:rPr lang="es-ES" sz="2400" b="1" dirty="0">
                <a:solidFill>
                  <a:srgbClr val="90C226"/>
                </a:solidFill>
              </a:rPr>
              <a:t>Totoral - Plena jurisdicción - Recurso de casación" </a:t>
            </a:r>
            <a:br>
              <a:rPr lang="es-ES" sz="2400" b="1" dirty="0">
                <a:solidFill>
                  <a:srgbClr val="90C226"/>
                </a:solidFill>
              </a:rPr>
            </a:br>
            <a:r>
              <a:rPr lang="es-ES" sz="2000" dirty="0">
                <a:solidFill>
                  <a:prstClr val="white">
                    <a:lumMod val="50000"/>
                  </a:prstClr>
                </a:solidFill>
              </a:rPr>
              <a:t>Tribunal Superior de Justicia de Córdoba (27/08/2020)</a:t>
            </a:r>
            <a:endParaRPr lang="es-AR" dirty="0"/>
          </a:p>
        </p:txBody>
      </p:sp>
      <p:sp>
        <p:nvSpPr>
          <p:cNvPr id="3" name="Marcador de contenido 2"/>
          <p:cNvSpPr>
            <a:spLocks noGrp="1"/>
          </p:cNvSpPr>
          <p:nvPr>
            <p:ph idx="1"/>
          </p:nvPr>
        </p:nvSpPr>
        <p:spPr>
          <a:xfrm>
            <a:off x="677334" y="2160589"/>
            <a:ext cx="8952698" cy="4034265"/>
          </a:xfrm>
        </p:spPr>
        <p:txBody>
          <a:bodyPr>
            <a:normAutofit/>
          </a:bodyPr>
          <a:lstStyle/>
          <a:p>
            <a:pPr algn="just"/>
            <a:r>
              <a:rPr lang="es-ES" sz="1500" b="1" dirty="0"/>
              <a:t>Voces:</a:t>
            </a:r>
            <a:r>
              <a:rPr lang="es-ES" sz="1500" dirty="0"/>
              <a:t> Contribución por Inspección Eléctrica y Mecánica, y Suministro de Energía Eléctrica. Ausencia de prestación de servicio efectivo e individualizado por el Municipio. Doble imposición por recargo tarifario. Procedencia.</a:t>
            </a:r>
          </a:p>
          <a:p>
            <a:pPr algn="just">
              <a:lnSpc>
                <a:spcPct val="107000"/>
              </a:lnSpc>
              <a:spcAft>
                <a:spcPts val="800"/>
              </a:spcAft>
            </a:pPr>
            <a:r>
              <a:rPr lang="es-ES" sz="1500" b="1" dirty="0"/>
              <a:t>Hechos: </a:t>
            </a:r>
            <a:r>
              <a:rPr lang="es-ES" sz="1500" dirty="0"/>
              <a:t>La empresa interpone demanda contra la Municipalidad de Villa del Totoral (Córdoba) a fines de hacer cesar el cobro de la Contribución por Inspección Eléctrica y Mecánica y Suministro de Energía Eléctrica. En primer lugar, considera que la tasa implica el cobro de un recargo tarifario, dispuesto en los artículos 58 y 59 de la Ordenanza General Tributaria, aplicado sobre el importe neto total de la factura cobrada a todo consumidor por la empresa proveedora de energía, considerándolo en la realidad un “impuesto” al consumo de energía, que vulneraria la Ley de Coparticipación Federal de Impuestos, en tanto se erige como un gravamen análogo al IVA. Asimismo, impugna la gabela municipal en tanto el estado municipal pretende la retribución por el servicio de inspección por instalación que en la realidad de los hechos, no es prestado a la empresa en términos efectivos e individualizados. La Cámara Contencioso Administrativa hizo lugar a la demanda, motivando la casación interpuesta por el municipio, que se dirime en la sentencia bajo comentario.  </a:t>
            </a:r>
            <a:endParaRPr lang="es-AR" sz="1500" dirty="0"/>
          </a:p>
          <a:p>
            <a:pPr algn="just"/>
            <a:endParaRPr lang="es-AR" dirty="0"/>
          </a:p>
        </p:txBody>
      </p:sp>
    </p:spTree>
    <p:extLst>
      <p:ext uri="{BB962C8B-B14F-4D97-AF65-F5344CB8AC3E}">
        <p14:creationId xmlns:p14="http://schemas.microsoft.com/office/powerpoint/2010/main" val="372344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b="1" dirty="0">
                <a:solidFill>
                  <a:srgbClr val="90C226"/>
                </a:solidFill>
              </a:rPr>
              <a:t>“VITOPEL S.A. c/ Municipalidad de Villa del</a:t>
            </a:r>
            <a:br>
              <a:rPr lang="es-ES" sz="2400" b="1" dirty="0">
                <a:solidFill>
                  <a:srgbClr val="90C226"/>
                </a:solidFill>
              </a:rPr>
            </a:br>
            <a:r>
              <a:rPr lang="es-ES" sz="2400" b="1" dirty="0">
                <a:solidFill>
                  <a:srgbClr val="90C226"/>
                </a:solidFill>
              </a:rPr>
              <a:t>Totoral - Plena jurisdicción - Recurso de casación" </a:t>
            </a:r>
            <a:br>
              <a:rPr lang="es-ES" sz="2400" b="1" dirty="0">
                <a:solidFill>
                  <a:srgbClr val="90C226"/>
                </a:solidFill>
              </a:rPr>
            </a:br>
            <a:r>
              <a:rPr lang="es-ES" sz="2000" dirty="0">
                <a:solidFill>
                  <a:prstClr val="white">
                    <a:lumMod val="50000"/>
                  </a:prstClr>
                </a:solidFill>
              </a:rPr>
              <a:t>Tribunal Superior de Justicia de Córdoba (27/08/2020)</a:t>
            </a:r>
            <a:endParaRPr lang="es-AR" dirty="0"/>
          </a:p>
        </p:txBody>
      </p:sp>
      <p:sp>
        <p:nvSpPr>
          <p:cNvPr id="3" name="Marcador de contenido 2"/>
          <p:cNvSpPr>
            <a:spLocks noGrp="1"/>
          </p:cNvSpPr>
          <p:nvPr>
            <p:ph idx="1"/>
          </p:nvPr>
        </p:nvSpPr>
        <p:spPr>
          <a:xfrm>
            <a:off x="677334" y="2160589"/>
            <a:ext cx="8985650" cy="4075454"/>
          </a:xfrm>
        </p:spPr>
        <p:txBody>
          <a:bodyPr>
            <a:normAutofit fontScale="85000" lnSpcReduction="10000"/>
          </a:bodyPr>
          <a:lstStyle/>
          <a:p>
            <a:pPr algn="just">
              <a:lnSpc>
                <a:spcPct val="107000"/>
              </a:lnSpc>
              <a:spcAft>
                <a:spcPts val="800"/>
              </a:spcAft>
            </a:pPr>
            <a:r>
              <a:rPr lang="es-AR" b="1" dirty="0"/>
              <a:t>Sentencia:</a:t>
            </a:r>
            <a:r>
              <a:rPr lang="es-AR" dirty="0"/>
              <a:t> </a:t>
            </a:r>
            <a:r>
              <a:rPr lang="es-ES" i="1" dirty="0">
                <a:latin typeface="Calibri" panose="020F0502020204030204" pitchFamily="34" charset="0"/>
                <a:ea typeface="Calibri" panose="020F0502020204030204" pitchFamily="34" charset="0"/>
                <a:cs typeface="Times New Roman" panose="02020603050405020304" pitchFamily="18" charset="0"/>
              </a:rPr>
              <a:t>“</a:t>
            </a:r>
            <a:r>
              <a:rPr lang="es-AR" i="1" dirty="0">
                <a:latin typeface="Calibri" panose="020F0502020204030204" pitchFamily="34" charset="0"/>
                <a:ea typeface="Calibri" panose="020F0502020204030204" pitchFamily="34" charset="0"/>
                <a:cs typeface="Times New Roman" panose="02020603050405020304" pitchFamily="18" charset="0"/>
              </a:rPr>
              <a:t>A tenor de tales definiciones, pergeñadas doctrinariamente y admitidas por la jurisprudencia vigente en la materia, se exhibe correcta la tesitura propuesta por la Cámara a quo, cuando asevera que ‘…a nivel nacional, el consumo o venta (según el extremo de la relación en que nos coloquemos) de energía eléctrica se encuentra gravado -tal como lo sostiene el accionante- por el Impuesto al Valor Agregado (artículo 1°, inciso a, de la ley 23.349 (</a:t>
            </a:r>
            <a:r>
              <a:rPr lang="es-AR" i="1" dirty="0" err="1">
                <a:latin typeface="Calibri" panose="020F0502020204030204" pitchFamily="34" charset="0"/>
                <a:ea typeface="Calibri" panose="020F0502020204030204" pitchFamily="34" charset="0"/>
                <a:cs typeface="Times New Roman" panose="02020603050405020304" pitchFamily="18" charset="0"/>
              </a:rPr>
              <a:t>t.o</a:t>
            </a:r>
            <a:r>
              <a:rPr lang="es-AR" i="1" dirty="0">
                <a:latin typeface="Calibri" panose="020F0502020204030204" pitchFamily="34" charset="0"/>
                <a:ea typeface="Calibri" panose="020F0502020204030204" pitchFamily="34" charset="0"/>
                <a:cs typeface="Times New Roman" panose="02020603050405020304" pitchFamily="18" charset="0"/>
              </a:rPr>
              <a:t>. 1997 sus modificaciones), por lo que la imposición de la demandada constituye una carga análoga a aquel; deviniendo en ilegítima por contrariar la expresa prohibición contenida en el régimen de coparticipación federal de impuestos antes </a:t>
            </a:r>
            <a:r>
              <a:rPr lang="es-AR" i="1" dirty="0" smtClean="0">
                <a:latin typeface="Calibri" panose="020F0502020204030204" pitchFamily="34" charset="0"/>
                <a:ea typeface="Calibri" panose="020F0502020204030204" pitchFamily="34" charset="0"/>
                <a:cs typeface="Times New Roman" panose="02020603050405020304" pitchFamily="18" charset="0"/>
              </a:rPr>
              <a:t>citada…. </a:t>
            </a:r>
          </a:p>
          <a:p>
            <a:pPr algn="just">
              <a:lnSpc>
                <a:spcPct val="107000"/>
              </a:lnSpc>
              <a:spcAft>
                <a:spcPts val="800"/>
              </a:spcAft>
            </a:pPr>
            <a:r>
              <a:rPr lang="es-AR" i="1" dirty="0" smtClean="0">
                <a:latin typeface="Calibri" panose="020F0502020204030204" pitchFamily="34" charset="0"/>
                <a:ea typeface="Calibri" panose="020F0502020204030204" pitchFamily="34" charset="0"/>
                <a:cs typeface="Times New Roman" panose="02020603050405020304" pitchFamily="18" charset="0"/>
              </a:rPr>
              <a:t>Destaco </a:t>
            </a:r>
            <a:r>
              <a:rPr lang="es-AR" i="1" dirty="0">
                <a:latin typeface="Calibri" panose="020F0502020204030204" pitchFamily="34" charset="0"/>
                <a:ea typeface="Calibri" panose="020F0502020204030204" pitchFamily="34" charset="0"/>
                <a:cs typeface="Times New Roman" panose="02020603050405020304" pitchFamily="18" charset="0"/>
              </a:rPr>
              <a:t>también que la contribución de que se trata resulta, asimismo, contraria a los compromisos asumidos por la Provincia (extensivos a los Municipios que la integran) en el ‘Pacto Federal para el Empleo, la Producción y el Crecimiento” suscripto con fecha 12 de agosto de 1993, con relación a la derogación de los impuestos que graven el consumo de energía y las tasas municipales impuestas sobre el mismo hecho económico...’ (fs. 784vta.). Pese a la crítica recursiva, se mantienen indemnes los argumentos plasmados en el fallo para sustentar la mentada analogía, la cual obsta la pretendida legalidad del tributo en cuanto impone un recargo sobre el importe neto total de la factura cobrada a todo consumidor por la empresa proveedora de energía. Consecuentemente, no puede considerarse válido el tributo pretendido, si se lo observa en función de aquel aspecto que lo muestra análogo al impuesto nacional mencionado (IVA)”.</a:t>
            </a:r>
            <a:endParaRPr lang="es-AR"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1054270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936223" cy="1320800"/>
          </a:xfrm>
        </p:spPr>
        <p:txBody>
          <a:bodyPr/>
          <a:lstStyle/>
          <a:p>
            <a:r>
              <a:rPr lang="es-ES" sz="2400" b="1" dirty="0">
                <a:solidFill>
                  <a:srgbClr val="90C226"/>
                </a:solidFill>
              </a:rPr>
              <a:t>“VITOPEL S.A. c/ Municipalidad de Villa del</a:t>
            </a:r>
            <a:br>
              <a:rPr lang="es-ES" sz="2400" b="1" dirty="0">
                <a:solidFill>
                  <a:srgbClr val="90C226"/>
                </a:solidFill>
              </a:rPr>
            </a:br>
            <a:r>
              <a:rPr lang="es-ES" sz="2400" b="1" dirty="0">
                <a:solidFill>
                  <a:srgbClr val="90C226"/>
                </a:solidFill>
              </a:rPr>
              <a:t>Totoral - Plena jurisdicción - Recurso de casación" </a:t>
            </a:r>
            <a:br>
              <a:rPr lang="es-ES" sz="2400" b="1" dirty="0">
                <a:solidFill>
                  <a:srgbClr val="90C226"/>
                </a:solidFill>
              </a:rPr>
            </a:br>
            <a:r>
              <a:rPr lang="es-ES" sz="2000" dirty="0">
                <a:solidFill>
                  <a:prstClr val="white">
                    <a:lumMod val="50000"/>
                  </a:prstClr>
                </a:solidFill>
              </a:rPr>
              <a:t>Tribunal Superior de Justicia de Córdoba (27/08/2020)</a:t>
            </a:r>
            <a:endParaRPr lang="es-AR" dirty="0"/>
          </a:p>
        </p:txBody>
      </p:sp>
      <p:sp>
        <p:nvSpPr>
          <p:cNvPr id="3" name="Marcador de contenido 2"/>
          <p:cNvSpPr>
            <a:spLocks noGrp="1"/>
          </p:cNvSpPr>
          <p:nvPr>
            <p:ph idx="1"/>
          </p:nvPr>
        </p:nvSpPr>
        <p:spPr>
          <a:xfrm>
            <a:off x="677334" y="2160589"/>
            <a:ext cx="9068028" cy="4166070"/>
          </a:xfrm>
        </p:spPr>
        <p:txBody>
          <a:bodyPr>
            <a:normAutofit fontScale="85000" lnSpcReduction="10000"/>
          </a:bodyPr>
          <a:lstStyle/>
          <a:p>
            <a:pPr algn="just">
              <a:lnSpc>
                <a:spcPct val="107000"/>
              </a:lnSpc>
              <a:spcAft>
                <a:spcPts val="800"/>
              </a:spcAft>
            </a:pPr>
            <a:r>
              <a:rPr lang="es-AR" i="1" dirty="0">
                <a:latin typeface="Calibri" panose="020F0502020204030204" pitchFamily="34" charset="0"/>
                <a:ea typeface="Calibri" panose="020F0502020204030204" pitchFamily="34" charset="0"/>
                <a:cs typeface="Times New Roman" panose="02020603050405020304" pitchFamily="18" charset="0"/>
              </a:rPr>
              <a:t>“Por otra parte y como es sabido, la Corte Suprema de Justicia de la Nación sostiene que es un requisito fundamental para la percepción de las tasas, que se acredite la concreta, efectiva e individualizada prestación de un servicio referido a algo no menos individualizado del contribuyente (cfr. Dictamen de la Procuración General, al que remitió la Corte </a:t>
            </a:r>
            <a:r>
              <a:rPr lang="es-AR" i="1" dirty="0" err="1">
                <a:latin typeface="Calibri" panose="020F0502020204030204" pitchFamily="34" charset="0"/>
                <a:ea typeface="Calibri" panose="020F0502020204030204" pitchFamily="34" charset="0"/>
                <a:cs typeface="Times New Roman" panose="02020603050405020304" pitchFamily="18" charset="0"/>
              </a:rPr>
              <a:t>Supremain</a:t>
            </a:r>
            <a:r>
              <a:rPr lang="es-AR" i="1" dirty="0">
                <a:latin typeface="Calibri" panose="020F0502020204030204" pitchFamily="34" charset="0"/>
                <a:ea typeface="Calibri" panose="020F0502020204030204" pitchFamily="34" charset="0"/>
                <a:cs typeface="Times New Roman" panose="02020603050405020304" pitchFamily="18" charset="0"/>
              </a:rPr>
              <a:t> re "Recurso de hecho deducido por la actora en la causa Laboratorios </a:t>
            </a:r>
            <a:r>
              <a:rPr lang="es-AR" i="1" dirty="0" err="1">
                <a:latin typeface="Calibri" panose="020F0502020204030204" pitchFamily="34" charset="0"/>
                <a:ea typeface="Calibri" panose="020F0502020204030204" pitchFamily="34" charset="0"/>
                <a:cs typeface="Times New Roman" panose="02020603050405020304" pitchFamily="18" charset="0"/>
              </a:rPr>
              <a:t>Raffo</a:t>
            </a:r>
            <a:r>
              <a:rPr lang="es-AR" i="1" dirty="0">
                <a:latin typeface="Calibri" panose="020F0502020204030204" pitchFamily="34" charset="0"/>
                <a:ea typeface="Calibri" panose="020F0502020204030204" pitchFamily="34" charset="0"/>
                <a:cs typeface="Times New Roman" panose="02020603050405020304" pitchFamily="18" charset="0"/>
              </a:rPr>
              <a:t> S.A. c/ Municipalidad de Córdoba", Fallos: 332:1503). 13.2.- Consecuentemente, era necesario que la Municipalidad hubiese prestado de manera concreta, efectiva e individualizada servicios municipales de vigilancia e inspección de instalaciones o artefactos eléctricos o mecánicos y suministros de energía eléctrica. Sin embargo, dicho presupuesto que es un requisito definitorio del tributo en cuestión, no se observa en el presente </a:t>
            </a:r>
            <a:r>
              <a:rPr lang="es-AR" i="1" dirty="0" smtClean="0">
                <a:latin typeface="Calibri" panose="020F0502020204030204" pitchFamily="34" charset="0"/>
                <a:ea typeface="Calibri" panose="020F0502020204030204" pitchFamily="34" charset="0"/>
                <a:cs typeface="Times New Roman" panose="02020603050405020304" pitchFamily="18" charset="0"/>
              </a:rPr>
              <a:t>caso…</a:t>
            </a:r>
          </a:p>
          <a:p>
            <a:pPr algn="just">
              <a:lnSpc>
                <a:spcPct val="107000"/>
              </a:lnSpc>
              <a:spcAft>
                <a:spcPts val="800"/>
              </a:spcAft>
            </a:pPr>
            <a:r>
              <a:rPr lang="es-AR" i="1" dirty="0" smtClean="0">
                <a:latin typeface="Calibri" panose="020F0502020204030204" pitchFamily="34" charset="0"/>
                <a:ea typeface="Calibri" panose="020F0502020204030204" pitchFamily="34" charset="0"/>
                <a:cs typeface="Times New Roman" panose="02020603050405020304" pitchFamily="18" charset="0"/>
              </a:rPr>
              <a:t>En </a:t>
            </a:r>
            <a:r>
              <a:rPr lang="es-AR" i="1" dirty="0">
                <a:latin typeface="Calibri" panose="020F0502020204030204" pitchFamily="34" charset="0"/>
                <a:ea typeface="Calibri" panose="020F0502020204030204" pitchFamily="34" charset="0"/>
                <a:cs typeface="Times New Roman" panose="02020603050405020304" pitchFamily="18" charset="0"/>
              </a:rPr>
              <a:t>este orden de ideas, cabe indicar que de las constancias de autos se infiere que la actora, desde la instancia inicial de la demanda expresó que nunca se había beneficiado por los servicios municipales enumerados como contraprestación de la Contribución, atento a que en la zona donde se emplaza el establecimiento industrial no existía ninguna instalación correspondiente al servicio de alumbrado público urbano ni su establecimiento recibía algún tipo de vigilancia e inspección de instalaciones o artefactos eléctricos. Asimismo agregó que el servicio de alumbrado y suministro de energía en sus instalaciones era prestado de manera autónoma y exclusiva por EPEC”.</a:t>
            </a:r>
            <a:endParaRPr lang="es-AR"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183880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b="1" dirty="0">
                <a:solidFill>
                  <a:srgbClr val="90C226"/>
                </a:solidFill>
              </a:rPr>
              <a:t>“VITOPEL S.A. c/ Municipalidad de Villa del</a:t>
            </a:r>
            <a:br>
              <a:rPr lang="es-ES" sz="2400" b="1" dirty="0">
                <a:solidFill>
                  <a:srgbClr val="90C226"/>
                </a:solidFill>
              </a:rPr>
            </a:br>
            <a:r>
              <a:rPr lang="es-ES" sz="2400" b="1" dirty="0">
                <a:solidFill>
                  <a:srgbClr val="90C226"/>
                </a:solidFill>
              </a:rPr>
              <a:t>Totoral - Plena jurisdicción - Recurso de casación" </a:t>
            </a:r>
            <a:br>
              <a:rPr lang="es-ES" sz="2400" b="1" dirty="0">
                <a:solidFill>
                  <a:srgbClr val="90C226"/>
                </a:solidFill>
              </a:rPr>
            </a:br>
            <a:r>
              <a:rPr lang="es-ES" sz="2000" dirty="0">
                <a:solidFill>
                  <a:prstClr val="white">
                    <a:lumMod val="50000"/>
                  </a:prstClr>
                </a:solidFill>
              </a:rPr>
              <a:t>Tribunal Superior de Justicia de Córdoba (27/08/2020)</a:t>
            </a:r>
            <a:endParaRPr lang="es-AR" dirty="0"/>
          </a:p>
        </p:txBody>
      </p:sp>
      <p:sp>
        <p:nvSpPr>
          <p:cNvPr id="3" name="Marcador de contenido 2"/>
          <p:cNvSpPr>
            <a:spLocks noGrp="1"/>
          </p:cNvSpPr>
          <p:nvPr>
            <p:ph idx="1"/>
          </p:nvPr>
        </p:nvSpPr>
        <p:spPr>
          <a:xfrm>
            <a:off x="677333" y="2160589"/>
            <a:ext cx="8927985" cy="3880773"/>
          </a:xfrm>
        </p:spPr>
        <p:txBody>
          <a:bodyPr/>
          <a:lstStyle/>
          <a:p>
            <a:pPr algn="just">
              <a:lnSpc>
                <a:spcPct val="107000"/>
              </a:lnSpc>
              <a:spcAft>
                <a:spcPts val="800"/>
              </a:spcAft>
            </a:pPr>
            <a:endParaRPr lang="es-AR" i="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i="1" dirty="0" smtClean="0">
                <a:latin typeface="Calibri" panose="020F0502020204030204" pitchFamily="34" charset="0"/>
                <a:ea typeface="Calibri" panose="020F0502020204030204" pitchFamily="34" charset="0"/>
                <a:cs typeface="Times New Roman" panose="02020603050405020304" pitchFamily="18" charset="0"/>
              </a:rPr>
              <a:t>“</a:t>
            </a:r>
            <a:r>
              <a:rPr lang="es-AR" sz="1600" i="1" dirty="0">
                <a:latin typeface="Calibri" panose="020F0502020204030204" pitchFamily="34" charset="0"/>
                <a:ea typeface="Calibri" panose="020F0502020204030204" pitchFamily="34" charset="0"/>
                <a:cs typeface="Times New Roman" panose="02020603050405020304" pitchFamily="18" charset="0"/>
              </a:rPr>
              <a:t>De todo lo expuesto es dable concluir que acierta la </a:t>
            </a:r>
            <a:r>
              <a:rPr lang="es-AR" sz="1600" i="1" dirty="0" err="1">
                <a:latin typeface="Calibri" panose="020F0502020204030204" pitchFamily="34" charset="0"/>
                <a:ea typeface="Calibri" panose="020F0502020204030204" pitchFamily="34" charset="0"/>
                <a:cs typeface="Times New Roman" panose="02020603050405020304" pitchFamily="18" charset="0"/>
              </a:rPr>
              <a:t>Sentenciante</a:t>
            </a:r>
            <a:r>
              <a:rPr lang="es-AR" sz="1600" i="1" dirty="0">
                <a:latin typeface="Calibri" panose="020F0502020204030204" pitchFamily="34" charset="0"/>
                <a:ea typeface="Calibri" panose="020F0502020204030204" pitchFamily="34" charset="0"/>
                <a:cs typeface="Times New Roman" panose="02020603050405020304" pitchFamily="18" charset="0"/>
              </a:rPr>
              <a:t> cuando estima que procede la demanda incoada, con prescindencia de que se juzgue que el tributo pretendido es un impuesto o una tasa. Convalidar lo actuado por la demandada significaría, en el primer supuesto, aceptar una ilegítima doble imposición y, en el segundo, desnaturalizar el concepto de tasa que siempre se vincula con la prestación concreta, efectiva y particularizada de un servicio relativo a algo no menos individualizado (bien o acto) del contribuyente”.</a:t>
            </a:r>
            <a:endParaRPr lang="es-AR" sz="1600" dirty="0">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743310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8787942" cy="1449859"/>
          </a:xfrm>
        </p:spPr>
        <p:txBody>
          <a:bodyPr>
            <a:noAutofit/>
          </a:bodyPr>
          <a:lstStyle/>
          <a:p>
            <a:r>
              <a:rPr lang="es-AR" sz="2400" b="1" dirty="0" smtClean="0"/>
              <a:t>III.- “Banco </a:t>
            </a:r>
            <a:r>
              <a:rPr lang="es-AR" sz="2400" b="1" dirty="0"/>
              <a:t>Itau Argentina S.A c/ Municipalidad de San Miguel de Tucumán s/ Acción Declarativa de Inconstitucionalidad”. </a:t>
            </a:r>
            <a:r>
              <a:rPr lang="es-AR" sz="2400" b="1" dirty="0" smtClean="0"/>
              <a:t/>
            </a:r>
            <a:br>
              <a:rPr lang="es-AR" sz="2400" b="1" dirty="0" smtClean="0"/>
            </a:br>
            <a:r>
              <a:rPr lang="es-AR" sz="2000" dirty="0" smtClean="0">
                <a:solidFill>
                  <a:schemeClr val="bg1">
                    <a:lumMod val="50000"/>
                  </a:schemeClr>
                </a:solidFill>
              </a:rPr>
              <a:t>Corte </a:t>
            </a:r>
            <a:r>
              <a:rPr lang="es-AR" sz="2000" dirty="0">
                <a:solidFill>
                  <a:schemeClr val="bg1">
                    <a:lumMod val="50000"/>
                  </a:schemeClr>
                </a:solidFill>
              </a:rPr>
              <a:t>Suprema de Justicia de </a:t>
            </a:r>
            <a:r>
              <a:rPr lang="es-AR" sz="2000" dirty="0" smtClean="0">
                <a:solidFill>
                  <a:schemeClr val="bg1">
                    <a:lumMod val="50000"/>
                  </a:schemeClr>
                </a:solidFill>
              </a:rPr>
              <a:t>Tucumán (19/05/2020).</a:t>
            </a:r>
            <a:endParaRPr lang="es-AR" sz="2000" dirty="0">
              <a:solidFill>
                <a:schemeClr val="bg1">
                  <a:lumMod val="50000"/>
                </a:schemeClr>
              </a:solidFill>
            </a:endParaRPr>
          </a:p>
        </p:txBody>
      </p:sp>
      <p:sp>
        <p:nvSpPr>
          <p:cNvPr id="3" name="Marcador de contenido 2"/>
          <p:cNvSpPr>
            <a:spLocks noGrp="1"/>
          </p:cNvSpPr>
          <p:nvPr>
            <p:ph idx="1"/>
          </p:nvPr>
        </p:nvSpPr>
        <p:spPr>
          <a:xfrm>
            <a:off x="677334" y="2438400"/>
            <a:ext cx="8787942" cy="3602962"/>
          </a:xfrm>
        </p:spPr>
        <p:txBody>
          <a:bodyPr>
            <a:normAutofit/>
          </a:bodyPr>
          <a:lstStyle/>
          <a:p>
            <a:r>
              <a:rPr lang="es-ES" sz="1600" b="1" dirty="0" smtClean="0"/>
              <a:t>Voces: </a:t>
            </a:r>
            <a:r>
              <a:rPr lang="es-ES" sz="1600" dirty="0" smtClean="0"/>
              <a:t>Tributo Económico Municipal. Inconstitucionalidad. Improcedencia. </a:t>
            </a:r>
          </a:p>
          <a:p>
            <a:pPr algn="just"/>
            <a:r>
              <a:rPr lang="es-ES" sz="1600" b="1" dirty="0" smtClean="0"/>
              <a:t>Hechos:</a:t>
            </a:r>
            <a:r>
              <a:rPr lang="es-ES" sz="1600" dirty="0"/>
              <a:t> La entidad bancaria solicita la declaración de inconstitucionalidad del TEM cuyo cobro pretende el municipio, con fundamento en que la </a:t>
            </a:r>
            <a:r>
              <a:rPr lang="es-ES" sz="1600" dirty="0" smtClean="0"/>
              <a:t>norma (art. 135 inc. 1º) </a:t>
            </a:r>
            <a:r>
              <a:rPr lang="es-ES" sz="1600" dirty="0"/>
              <a:t>de la Constitución Provincial (</a:t>
            </a:r>
            <a:r>
              <a:rPr lang="es-ES" sz="1600" dirty="0" err="1"/>
              <a:t>t.o</a:t>
            </a:r>
            <a:r>
              <a:rPr lang="es-ES" sz="1600" dirty="0"/>
              <a:t> 2006) que permite a los Municipios generar recursos propios sancionando impuestos, tasas y contribuciones, encuentra su límite en las normas nacionales, más precisamente en el artículo 9 de la Ley de Coparticipación Federal de Impuestos, en tanto identifica al TEM como un verdadero impuesto análogo al IVA y el impuesto sobre los ingresos brutos, motivando un supuesto de doble imposición. </a:t>
            </a:r>
            <a:endParaRPr lang="es-ES" sz="1600" dirty="0" smtClean="0"/>
          </a:p>
          <a:p>
            <a:pPr algn="just"/>
            <a:r>
              <a:rPr lang="es-ES" sz="1600" dirty="0" smtClean="0"/>
              <a:t>La </a:t>
            </a:r>
            <a:r>
              <a:rPr lang="es-ES" sz="1600" dirty="0"/>
              <a:t>Sala I de la Cámara Contencioso Administrativa rechaza la pretensión siguiendo los vastos antecedentes existentes en la jurisprudencia local sobre la materia, motivando el recurso de casación interpuesto por la actora, que resuelve el Supremo Tribunal en la sentencia que se reseña. </a:t>
            </a:r>
            <a:endParaRPr lang="es-AR" sz="1600" dirty="0"/>
          </a:p>
        </p:txBody>
      </p:sp>
    </p:spTree>
    <p:extLst>
      <p:ext uri="{BB962C8B-B14F-4D97-AF65-F5344CB8AC3E}">
        <p14:creationId xmlns:p14="http://schemas.microsoft.com/office/powerpoint/2010/main" val="3950317029"/>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724</TotalTime>
  <Words>5468</Words>
  <Application>Microsoft Office PowerPoint</Application>
  <PresentationFormat>Panorámica</PresentationFormat>
  <Paragraphs>92</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Times New Roman</vt:lpstr>
      <vt:lpstr>Trebuchet MS</vt:lpstr>
      <vt:lpstr>Wingdings 3</vt:lpstr>
      <vt:lpstr>Faceta</vt:lpstr>
      <vt:lpstr>CICLO DE JURISPRUDENCIA TRIBUTARIA </vt:lpstr>
      <vt:lpstr>I.- "ESTREMAR S.A. c/ AREF s/ Contencioso Administrativo”.  Superior Tribunal de Justicia de Tierra del Fuego (11/08/2020)</vt:lpstr>
      <vt:lpstr>“ESTREMAR S.A. c/ AREF s/ Contencioso Administrativo”.  Superior Tribunal de Justicia de Tierra del Fuego (11/08/2020)</vt:lpstr>
      <vt:lpstr>“ESTREMAR S.A. c/ AREF s/ Contencioso Administrativo”.  Superior Tribunal de Justicia de Tierra del Fuego (11/08/2020)</vt:lpstr>
      <vt:lpstr>II.- “VITOPEL S.A. c/ Municipalidad de Villa del Totoral - Plena jurisdicción - Recurso de casación"  Tribunal Superior de Justicia de Córdoba (27/08/2020)</vt:lpstr>
      <vt:lpstr>“VITOPEL S.A. c/ Municipalidad de Villa del Totoral - Plena jurisdicción - Recurso de casación"  Tribunal Superior de Justicia de Córdoba (27/08/2020)</vt:lpstr>
      <vt:lpstr>“VITOPEL S.A. c/ Municipalidad de Villa del Totoral - Plena jurisdicción - Recurso de casación"  Tribunal Superior de Justicia de Córdoba (27/08/2020)</vt:lpstr>
      <vt:lpstr>“VITOPEL S.A. c/ Municipalidad de Villa del Totoral - Plena jurisdicción - Recurso de casación"  Tribunal Superior de Justicia de Córdoba (27/08/2020)</vt:lpstr>
      <vt:lpstr>III.- “Banco Itau Argentina S.A c/ Municipalidad de San Miguel de Tucumán s/ Acción Declarativa de Inconstitucionalidad”.  Corte Suprema de Justicia de Tucumán (19/05/2020).</vt:lpstr>
      <vt:lpstr>“Banco Itau Argentina S.A c/ Municipalidad de San Miguel de Tucumán s/ Acción Declarativa de Inconstitucionalidad”.  Corte Suprema de Justicia de Tucumán (19/05/2020).</vt:lpstr>
      <vt:lpstr>“Banco Itau Argentina S.A c/ Municipalidad de San Miguel de Tucumán s/ Acción Declarativa de Inconstitucionalidad”.  Corte Suprema de Justicia de Tucumán (19/05/2020).</vt:lpstr>
      <vt:lpstr>IV.- “EDENOR S.A. c/ Municipalidad de La Matanza s/ Acción Meramente Declarativa de Inconstitucionalidad”.  Sala II de la Cámara Federal de San Martin (14/08/2020). </vt:lpstr>
      <vt:lpstr>“EDENOR S.A. c/ Municipalidad de La Matanza s/ Acción Meramente Declarativa de Inconstitucionalidad”.  Sala II de la Cámara Federal de San Martin, sentencia de fecha 14/08/2020. </vt:lpstr>
      <vt:lpstr>“EDENOR S.A. c/ Municipalidad de La Matanza s/ Acción Meramente Declarativa de Inconstitucionalidad”.  Sala II de la Cámara Federal de San Martin, sentencia de fecha 14/08/2020</vt:lpstr>
      <vt:lpstr>V.- “YUHMAK S. A. c/ Provincia de Tucumán –D.G.R.- s/ Acción Meramente Declarativa”.  Sala II de la Cámara en lo Contencioso Administrativo de Tucumán (13/12/2019)</vt:lpstr>
      <vt:lpstr>“YUHMAK S. A. c/ Provincia de Tucumán –D.G.R.- s/ Acción Meramente Declarativa”  Sala II de la Cámara en lo Contencioso Administrativo de Tucumán (13/12/2019)</vt:lpstr>
      <vt:lpstr>“YUHMAK S. A. c/ Provincia de Tucumán –D.G.R.- s/ Acción Meramente Declarativa”  Sala II de la Cámara en lo Contencioso Administrativo de Tucumán (13/12/2019)</vt:lpstr>
      <vt:lpstr>“YUHMAK S. A. c/ Provincia de Tucumán –D.G.R.- s/ Acción Meramente Declarativa”  Sala II de la Cámara en lo Contencioso Administrativo de Tucumán (13/12/2019)</vt:lpstr>
      <vt:lpstr>“YUHMAK S. A. c/ Provincia de Tucumán –D.G.R.- s/ Acción Meramente Declarativa”  Sala II de la Cámara en lo Contencioso Administrativo de Tucumán (13/12/2019)</vt:lpstr>
      <vt:lpstr>VI.-“PLASTIFERRO TUBOS S.A c/ GCBA-AGIP-DGR s/ Proceso de Conocimiento”.  Sala III de la Cámara Contencioso Administrativa Federal (23/09/2020).</vt:lpstr>
      <vt:lpstr>“PLASTIFERRO TUBOS S.A c/ GCBA-AGIP-DGR s/ Proceso de Conocimiento”.  Sala III de la Cámara Contencioso Administrativa Federal (23/09/2020).</vt:lpstr>
      <vt:lpstr>“PLASTIFERRO TUBOS S.A c/ GCBA-AGIP-DGR s/ Proceso de Conocimiento”.  Sala III de la Cámara Contencioso Administrativa Federal (23/09/2020).</vt:lpstr>
      <vt:lpstr>VII.- “Asociación Transportistas Unidos de Elortondo c/ Provincia de Santa Fe –Recurso Contencioso Administrativo- s/ Queja por Denegación del Recurso de Inconstitucionalidad”.  Corte Suprema de Justicia de Santa Fe (23/12/2019).</vt:lpstr>
      <vt:lpstr>“Asociación Transportistas Unidos de Elortondo c/ Provincia de Santa Fe –Recurso Contencioso Administrativo- s/ Queja por Denegación del Recurso de Inconstitucionalidad”.  Corte Suprema de Justicia de Santa Fe (23/12/2019).</vt:lpstr>
      <vt:lpstr>MUCHAS GRACIAS   POR SU ATENCION…..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DE JURISPRUDENCIA TRIBUTARIA </dc:title>
  <dc:creator>Gabriela Figueroa</dc:creator>
  <cp:lastModifiedBy>Gabriela Figueroa</cp:lastModifiedBy>
  <cp:revision>32</cp:revision>
  <dcterms:created xsi:type="dcterms:W3CDTF">2020-09-24T13:55:44Z</dcterms:created>
  <dcterms:modified xsi:type="dcterms:W3CDTF">2020-09-29T20:18:48Z</dcterms:modified>
</cp:coreProperties>
</file>