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1515762"/>
            <a:ext cx="6815669" cy="1870903"/>
          </a:xfrm>
        </p:spPr>
        <p:txBody>
          <a:bodyPr/>
          <a:lstStyle/>
          <a:p>
            <a:r>
              <a:rPr lang="es-ES" sz="3600" b="1" dirty="0" smtClean="0"/>
              <a:t>CICLO DE JURISPRUDENCIA TRIBUTARIA </a:t>
            </a:r>
            <a:br>
              <a:rPr lang="es-ES" sz="3600" b="1" dirty="0" smtClean="0"/>
            </a:br>
            <a:r>
              <a:rPr lang="es-ES" sz="3200" b="1" dirty="0" smtClean="0">
                <a:solidFill>
                  <a:srgbClr val="00B050"/>
                </a:solidFill>
              </a:rPr>
              <a:t>TRIBUTOS LOCALES</a:t>
            </a:r>
            <a:endParaRPr lang="es-AR" sz="3200" b="1" dirty="0">
              <a:solidFill>
                <a:srgbClr val="00B050"/>
              </a:solidFill>
            </a:endParaRPr>
          </a:p>
        </p:txBody>
      </p:sp>
      <p:sp>
        <p:nvSpPr>
          <p:cNvPr id="3" name="Subtítulo 2"/>
          <p:cNvSpPr>
            <a:spLocks noGrp="1"/>
          </p:cNvSpPr>
          <p:nvPr>
            <p:ph type="subTitle" idx="1"/>
          </p:nvPr>
        </p:nvSpPr>
        <p:spPr>
          <a:xfrm>
            <a:off x="2692398" y="3657597"/>
            <a:ext cx="6896445" cy="1664046"/>
          </a:xfrm>
        </p:spPr>
        <p:txBody>
          <a:bodyPr>
            <a:normAutofit fontScale="92500" lnSpcReduction="10000"/>
          </a:bodyPr>
          <a:lstStyle/>
          <a:p>
            <a:r>
              <a:rPr lang="es-ES" sz="1600" b="1" dirty="0" smtClean="0"/>
              <a:t>Escuela de Negocios de la Facultad de Ciencias Económicas y Empresariales</a:t>
            </a:r>
          </a:p>
          <a:p>
            <a:r>
              <a:rPr lang="es-ES" sz="1900" b="1" dirty="0" smtClean="0">
                <a:solidFill>
                  <a:srgbClr val="00B050"/>
                </a:solidFill>
              </a:rPr>
              <a:t>Universidad Del Salvador</a:t>
            </a:r>
          </a:p>
          <a:p>
            <a:r>
              <a:rPr lang="es-ES" sz="1600" b="1" dirty="0" smtClean="0"/>
              <a:t>25 de Noviembre de 2020</a:t>
            </a:r>
          </a:p>
          <a:p>
            <a:endParaRPr lang="es-ES" sz="1200" b="1" dirty="0" smtClean="0"/>
          </a:p>
          <a:p>
            <a:pPr algn="r"/>
            <a:r>
              <a:rPr lang="es-ES" sz="1300" b="1" dirty="0" smtClean="0">
                <a:latin typeface="Arial Unicode MS" panose="020B0604020202020204" pitchFamily="34" charset="-128"/>
                <a:ea typeface="Arial Unicode MS" panose="020B0604020202020204" pitchFamily="34" charset="-128"/>
                <a:cs typeface="Arial Unicode MS" panose="020B0604020202020204" pitchFamily="34" charset="-128"/>
              </a:rPr>
              <a:t>Expositor: Dra. Gabriela Figueroa, Especialista en Tributación. </a:t>
            </a:r>
          </a:p>
          <a:p>
            <a:endParaRPr lang="es-ES" sz="1800" dirty="0" smtClean="0">
              <a:solidFill>
                <a:srgbClr val="00B050"/>
              </a:solidFill>
            </a:endParaRPr>
          </a:p>
          <a:p>
            <a:endParaRPr lang="es-AR" dirty="0"/>
          </a:p>
        </p:txBody>
      </p:sp>
    </p:spTree>
    <p:extLst>
      <p:ext uri="{BB962C8B-B14F-4D97-AF65-F5344CB8AC3E}">
        <p14:creationId xmlns:p14="http://schemas.microsoft.com/office/powerpoint/2010/main" val="2119596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000" b="1" dirty="0">
                <a:solidFill>
                  <a:srgbClr val="00B050"/>
                </a:solidFill>
              </a:rPr>
              <a:t>“MONTAMAT Y ASOCIADOS S.R.L. C/ PROVINCIA DE NEUQUÉN S/ ACCIÓN PROCESAL ADMINISTRATIVA”.</a:t>
            </a:r>
            <a:br>
              <a:rPr lang="es-AR" sz="2000" b="1" dirty="0">
                <a:solidFill>
                  <a:srgbClr val="00B050"/>
                </a:solidFill>
              </a:rPr>
            </a:br>
            <a:r>
              <a:rPr lang="es-AR" sz="2000" b="1" dirty="0">
                <a:solidFill>
                  <a:prstClr val="black"/>
                </a:solidFill>
              </a:rPr>
              <a:t>Corte Suprema de Justicia de la Nación (08/10/2020)</a:t>
            </a:r>
            <a:endParaRPr lang="es-AR" dirty="0"/>
          </a:p>
        </p:txBody>
      </p:sp>
      <p:sp>
        <p:nvSpPr>
          <p:cNvPr id="3" name="Marcador de contenido 2"/>
          <p:cNvSpPr>
            <a:spLocks noGrp="1"/>
          </p:cNvSpPr>
          <p:nvPr>
            <p:ph idx="1"/>
          </p:nvPr>
        </p:nvSpPr>
        <p:spPr/>
        <p:txBody>
          <a:bodyPr>
            <a:normAutofit/>
          </a:bodyPr>
          <a:lstStyle/>
          <a:p>
            <a:pPr marL="0" indent="0" algn="just">
              <a:buNone/>
            </a:pPr>
            <a:endParaRPr lang="es-ES" sz="1800" dirty="0" smtClean="0"/>
          </a:p>
          <a:p>
            <a:pPr marL="0" indent="0" algn="just">
              <a:buNone/>
            </a:pPr>
            <a:r>
              <a:rPr lang="es-ES" sz="1800" i="1" dirty="0" smtClean="0"/>
              <a:t>“Allí </a:t>
            </a:r>
            <a:r>
              <a:rPr lang="es-ES" sz="1800" i="1" dirty="0"/>
              <a:t>se sostuvo que la regulación de los aspectos sustanciales de las relaciones entre acreedores y deudores corresponde a la legislación nacional, por lo que no cabe a las provincias dictar leyes incompatibles con lo que los códigos de fondo establecen al respecto, inclusive cuando se trata de regulaciones concernientes a materias de derecho público local. Ello es así, pues al haber delegado en la Nación la facultad de dictarlos, han debido admitir la prevalencia de las leyes del Congreso y la necesaria limitación de no dictar normas que las contradigan: Añadió el Tribunal que la facultad del Congreso Nacional para dictar tales códigos comprende la de establecer las formalidades necesarias para hacer efectivos los derechos que reglamenta, entre las que se incluye lo atinente al régimen de prescripción liberatoria, por cuanto se trata de un modo de extinción de las </a:t>
            </a:r>
            <a:r>
              <a:rPr lang="es-ES" sz="1800" i="1" dirty="0" smtClean="0"/>
              <a:t>obligaciones”. </a:t>
            </a:r>
            <a:endParaRPr lang="es-AR" sz="1800" i="1" dirty="0"/>
          </a:p>
        </p:txBody>
      </p:sp>
    </p:spTree>
    <p:extLst>
      <p:ext uri="{BB962C8B-B14F-4D97-AF65-F5344CB8AC3E}">
        <p14:creationId xmlns:p14="http://schemas.microsoft.com/office/powerpoint/2010/main" val="3025927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000" b="1" dirty="0" smtClean="0">
                <a:solidFill>
                  <a:srgbClr val="00B050"/>
                </a:solidFill>
              </a:rPr>
              <a:t>“CASINOS DEL LITORAL S.A. C. MUNICIPALIDAD DE LA CIUDAD DE CORRIENTES S/ AMPARO (CONTENCIOSO)”</a:t>
            </a:r>
            <a:br>
              <a:rPr lang="es-ES" sz="2000" b="1" dirty="0" smtClean="0">
                <a:solidFill>
                  <a:srgbClr val="00B050"/>
                </a:solidFill>
              </a:rPr>
            </a:br>
            <a:r>
              <a:rPr lang="es-ES" sz="2000" b="1" dirty="0" smtClean="0">
                <a:solidFill>
                  <a:schemeClr val="tx1"/>
                </a:solidFill>
              </a:rPr>
              <a:t>Superior Tribunal de Justicia de Corrientes </a:t>
            </a:r>
            <a:r>
              <a:rPr lang="es-ES" sz="2000" b="1" dirty="0" smtClean="0">
                <a:solidFill>
                  <a:schemeClr val="tx1"/>
                </a:solidFill>
              </a:rPr>
              <a:t>(24/08/2020)</a:t>
            </a:r>
            <a:endParaRPr lang="es-AR" sz="2000" dirty="0">
              <a:solidFill>
                <a:schemeClr val="tx1"/>
              </a:solidFill>
            </a:endParaRPr>
          </a:p>
        </p:txBody>
      </p:sp>
      <p:sp>
        <p:nvSpPr>
          <p:cNvPr id="3" name="Marcador de contenido 2"/>
          <p:cNvSpPr>
            <a:spLocks noGrp="1"/>
          </p:cNvSpPr>
          <p:nvPr>
            <p:ph idx="1"/>
          </p:nvPr>
        </p:nvSpPr>
        <p:spPr/>
        <p:txBody>
          <a:bodyPr>
            <a:normAutofit fontScale="85000" lnSpcReduction="10000"/>
          </a:bodyPr>
          <a:lstStyle/>
          <a:p>
            <a:r>
              <a:rPr lang="es-ES" sz="1800" b="1" dirty="0" smtClean="0"/>
              <a:t>El caso: </a:t>
            </a:r>
          </a:p>
          <a:p>
            <a:pPr marL="0" indent="0" algn="just">
              <a:buNone/>
            </a:pPr>
            <a:r>
              <a:rPr lang="es-ES" sz="1800" dirty="0" smtClean="0"/>
              <a:t>La empresa interpone acción de amparo contra </a:t>
            </a:r>
            <a:r>
              <a:rPr lang="es-ES" sz="1800" dirty="0"/>
              <a:t>la Municipalidad de la ciudad de Corrientes con el objeto de que se declare la inconstitucionalidad del art. 16, ap. 8, de la Ordenanza Tarifaria 6526/16 en cuanto incrementó la Tasa por Registro, Contralor, Inspección, Seguridad e </a:t>
            </a:r>
            <a:r>
              <a:rPr lang="es-ES" sz="1800" dirty="0" smtClean="0"/>
              <a:t>Higiene, considerando el mentado cambio irrazonable, arbitrario y violatorio de sus derechos constitucionales. </a:t>
            </a:r>
          </a:p>
          <a:p>
            <a:pPr marL="0" indent="0" algn="just">
              <a:buNone/>
            </a:pPr>
            <a:r>
              <a:rPr lang="es-AR" sz="1800" dirty="0" smtClean="0"/>
              <a:t>La Cámara hace lugar a la apelación interpuesta por la Municipalidad, y considera que </a:t>
            </a:r>
            <a:r>
              <a:rPr lang="es-ES" sz="1800" dirty="0"/>
              <a:t>el mérito o conveniencia de las soluciones legislativas, incluidas las ordenanzas municipales, no son puntos sobre los que el Poder Judicial deba pronunciarse, por lo que la declaración de inconstitucionalidad de una disposición contenida en la ordenanza tarifaria requiere que la repugnancia de ésta con la cláusula constitucional sea manifiesta, clara e indudable. Y siguiendo a la Corte Suprema de Justicia de la Nación indicó que el control judicial en materia tributaria no es ilimitado, ya que sólo puede ejercerse cuando las contribuciones son confiscatorias, sin que pueda juzgarse la equidad de las mismas ni su oportunidad o conveniencia. </a:t>
            </a:r>
            <a:endParaRPr lang="es-ES" sz="1800" dirty="0" smtClean="0"/>
          </a:p>
          <a:p>
            <a:pPr marL="0" indent="0" algn="just">
              <a:buNone/>
            </a:pPr>
            <a:r>
              <a:rPr lang="es-ES" sz="1800" dirty="0" smtClean="0"/>
              <a:t>Contra la sentencia de Cámara de Apelaciones en lo Contencioso Administrativo y Electoral, la empresa interpone recurso de extraordinario de inaplicabilidad de la ley, que el supremo tribunal provincial resuelve en el presente pronunciamiento. </a:t>
            </a:r>
          </a:p>
        </p:txBody>
      </p:sp>
    </p:spTree>
    <p:extLst>
      <p:ext uri="{BB962C8B-B14F-4D97-AF65-F5344CB8AC3E}">
        <p14:creationId xmlns:p14="http://schemas.microsoft.com/office/powerpoint/2010/main" val="1001661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000" b="1" dirty="0">
                <a:solidFill>
                  <a:srgbClr val="00B050"/>
                </a:solidFill>
              </a:rPr>
              <a:t>“CASINOS DEL LITORAL S.A. C. MUNICIPALIDAD DE LA CIUDAD DE CORRIENTES S/ AMPARO (CONTENCIOSO)”</a:t>
            </a:r>
            <a:br>
              <a:rPr lang="es-ES" sz="2000" b="1" dirty="0">
                <a:solidFill>
                  <a:srgbClr val="00B050"/>
                </a:solidFill>
              </a:rPr>
            </a:br>
            <a:r>
              <a:rPr lang="es-ES" sz="2000" b="1" dirty="0">
                <a:solidFill>
                  <a:prstClr val="black"/>
                </a:solidFill>
              </a:rPr>
              <a:t>Superior Tribunal de Justicia de Corrientes (24/08/2020)</a:t>
            </a:r>
            <a:endParaRPr lang="es-AR" dirty="0"/>
          </a:p>
        </p:txBody>
      </p:sp>
      <p:sp>
        <p:nvSpPr>
          <p:cNvPr id="3" name="Marcador de contenido 2"/>
          <p:cNvSpPr>
            <a:spLocks noGrp="1"/>
          </p:cNvSpPr>
          <p:nvPr>
            <p:ph idx="1"/>
          </p:nvPr>
        </p:nvSpPr>
        <p:spPr/>
        <p:txBody>
          <a:bodyPr>
            <a:normAutofit fontScale="92500"/>
          </a:bodyPr>
          <a:lstStyle/>
          <a:p>
            <a:pPr algn="just"/>
            <a:r>
              <a:rPr lang="es-ES" sz="1800" b="1" dirty="0" smtClean="0"/>
              <a:t>Sentencia: </a:t>
            </a:r>
            <a:r>
              <a:rPr lang="es-ES" sz="1800" dirty="0" smtClean="0"/>
              <a:t>la Corte rechaza el recurso interpuesto por la empresa, sobre la base de las siguientes consideraciones: </a:t>
            </a:r>
          </a:p>
          <a:p>
            <a:pPr marL="0" indent="0" algn="just">
              <a:buNone/>
            </a:pPr>
            <a:r>
              <a:rPr lang="es-ES" sz="1800" i="1" dirty="0" smtClean="0"/>
              <a:t>“La </a:t>
            </a:r>
            <a:r>
              <a:rPr lang="es-ES" sz="1800" i="1" dirty="0"/>
              <a:t>revisión judicial en juego, por ser la más delicada de las funciones susceptibles de encomendarse a un tribunal, sólo es practicable como razón ineludible del pronunciamiento que la causa requiere, de manera que no debe llegarse a una declaración de inconstitucionalidad sino cuando ello es de estricta necesidad (CSJN, “Rodríguez Pereyra”; publicado en LA LEY 30/11/2012). </a:t>
            </a:r>
            <a:endParaRPr lang="es-ES" sz="1800" i="1" dirty="0" smtClean="0"/>
          </a:p>
          <a:p>
            <a:pPr marL="0" indent="0" algn="just">
              <a:buNone/>
            </a:pPr>
            <a:r>
              <a:rPr lang="es-ES" sz="1800" i="1" dirty="0" smtClean="0"/>
              <a:t>En </a:t>
            </a:r>
            <a:r>
              <a:rPr lang="es-ES" sz="1800" i="1" dirty="0"/>
              <a:t>este sentido, a partir de </a:t>
            </a:r>
            <a:r>
              <a:rPr lang="es-ES" sz="1800" i="1" dirty="0" smtClean="0"/>
              <a:t>‘</a:t>
            </a:r>
            <a:r>
              <a:rPr lang="es-ES" sz="1800" i="1" dirty="0" err="1" smtClean="0"/>
              <a:t>Rivademar</a:t>
            </a:r>
            <a:r>
              <a:rPr lang="es-ES" sz="1800" i="1" dirty="0" smtClean="0"/>
              <a:t>’ </a:t>
            </a:r>
            <a:r>
              <a:rPr lang="es-ES" sz="1800" i="1" dirty="0"/>
              <a:t>fallado también por el Máximo Tribunal de la Nación (LA LEY 1989-C, 49), las ordenanzas revisten esa naturaleza, y no son puntos sobre los que el Poder Judicial deba pronunciarse, por lo que la declaración de inconstitucionalidad, en el caso concreto, de una disposición contenida en la ordenanza tarifaria requiere que la repugnancia de esta con la cláusula constitucional sea manifiesta, clara e indudable (Fallos: 314:424; 320:1166). Y como también lo ha destacado la Corte Federal, el control judicial en materia tributaria no es ilimitado, ya que solo puede ejercerse cuando las contribuciones son confiscatorias, sin que pueda juzgarse la equidad de la misma ni su oportunidad o conveniencia (Fallos: 188:105</a:t>
            </a:r>
            <a:r>
              <a:rPr lang="es-ES" sz="1800" i="1" dirty="0" smtClean="0"/>
              <a:t>)”. </a:t>
            </a:r>
            <a:endParaRPr lang="es-AR" sz="1800" b="1" i="1" dirty="0"/>
          </a:p>
        </p:txBody>
      </p:sp>
    </p:spTree>
    <p:extLst>
      <p:ext uri="{BB962C8B-B14F-4D97-AF65-F5344CB8AC3E}">
        <p14:creationId xmlns:p14="http://schemas.microsoft.com/office/powerpoint/2010/main" val="3946584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000" b="1" dirty="0">
                <a:solidFill>
                  <a:srgbClr val="00B050"/>
                </a:solidFill>
              </a:rPr>
              <a:t>“CASINOS DEL LITORAL S.A. C. MUNICIPALIDAD DE LA CIUDAD DE CORRIENTES S/ AMPARO (CONTENCIOSO)”</a:t>
            </a:r>
            <a:br>
              <a:rPr lang="es-ES" sz="2000" b="1" dirty="0">
                <a:solidFill>
                  <a:srgbClr val="00B050"/>
                </a:solidFill>
              </a:rPr>
            </a:br>
            <a:r>
              <a:rPr lang="es-ES" sz="2000" b="1" dirty="0">
                <a:solidFill>
                  <a:prstClr val="black"/>
                </a:solidFill>
              </a:rPr>
              <a:t>Superior Tribunal de Justicia de Corrientes (24/08/2020)</a:t>
            </a:r>
            <a:endParaRPr lang="es-AR" dirty="0"/>
          </a:p>
        </p:txBody>
      </p:sp>
      <p:sp>
        <p:nvSpPr>
          <p:cNvPr id="3" name="Marcador de contenido 2"/>
          <p:cNvSpPr>
            <a:spLocks noGrp="1"/>
          </p:cNvSpPr>
          <p:nvPr>
            <p:ph idx="1"/>
          </p:nvPr>
        </p:nvSpPr>
        <p:spPr>
          <a:xfrm>
            <a:off x="1295401" y="2556932"/>
            <a:ext cx="9601196" cy="3357836"/>
          </a:xfrm>
        </p:spPr>
        <p:txBody>
          <a:bodyPr>
            <a:noAutofit/>
          </a:bodyPr>
          <a:lstStyle/>
          <a:p>
            <a:pPr marL="0" indent="0" algn="just">
              <a:buNone/>
            </a:pPr>
            <a:r>
              <a:rPr lang="es-ES" sz="1800" i="1" dirty="0" smtClean="0"/>
              <a:t>“Tampoco </a:t>
            </a:r>
            <a:r>
              <a:rPr lang="es-ES" sz="1800" i="1" dirty="0"/>
              <a:t>puede soslayarse que la firma actora es </a:t>
            </a:r>
            <a:r>
              <a:rPr lang="es-ES" sz="1800" i="1" dirty="0" smtClean="0"/>
              <a:t>‘una </a:t>
            </a:r>
            <a:r>
              <a:rPr lang="es-ES" sz="1800" i="1" dirty="0"/>
              <a:t>empresa concesionaria monopólica de la actividad de explotación de juegos de azar por delegación del Estado </a:t>
            </a:r>
            <a:r>
              <a:rPr lang="es-ES" sz="1800" i="1" dirty="0" smtClean="0"/>
              <a:t>Provincial’, </a:t>
            </a:r>
            <a:r>
              <a:rPr lang="es-ES" sz="1800" i="1" dirty="0"/>
              <a:t>por lo que, comercializa y se beneficia con el juego, siendo lógico que como contrapartida, deba cumplir con las exigencias que le imponen las autoridades municipales, quienes deben ejercer un control diligente y razonable en materia de contralor, salubridad, seguridad e higiene, asistencia social, desarrollo de la economía, conservación y control del medio ambiente tendiente a hacerle cumplir las reglamentaciones vigentes. </a:t>
            </a:r>
          </a:p>
          <a:p>
            <a:pPr marL="0" indent="0" algn="just">
              <a:buNone/>
            </a:pPr>
            <a:r>
              <a:rPr lang="es-ES" sz="1800" i="1" dirty="0" smtClean="0"/>
              <a:t>Así </a:t>
            </a:r>
            <a:r>
              <a:rPr lang="es-ES" sz="1800" i="1" dirty="0"/>
              <a:t>la Corte Suprema de Justicia de la Nación tiene dicho que </a:t>
            </a:r>
            <a:r>
              <a:rPr lang="es-ES" sz="1800" i="1" dirty="0" smtClean="0"/>
              <a:t>‘[...] </a:t>
            </a:r>
            <a:r>
              <a:rPr lang="es-ES" sz="1800" i="1" dirty="0"/>
              <a:t>es legítimo que contribuya con el pago de las tasas al desarrollo del lugar en donde se instalan los casinos. De todo lo expuesto surge que el instrumento legislado a través de la norma impugnada no configura sino uno más de aquéllos utilizados por el legislador para asegurar la efectividad de la recaudación impositiva. Y no es de resorte del Poder Judicial el examen de la conveniencia o acierto del criterio adoptado por el legislador en el ámbito propio de sus </a:t>
            </a:r>
            <a:r>
              <a:rPr lang="es-ES" sz="1800" i="1" dirty="0" smtClean="0"/>
              <a:t>atribuciones’ </a:t>
            </a:r>
            <a:r>
              <a:rPr lang="es-ES" sz="1800" i="1" dirty="0"/>
              <a:t>(Fallos: 306:655</a:t>
            </a:r>
            <a:r>
              <a:rPr lang="es-ES" sz="1800" i="1" dirty="0" smtClean="0"/>
              <a:t>)…”</a:t>
            </a:r>
            <a:endParaRPr lang="es-AR" sz="1800" i="1" dirty="0"/>
          </a:p>
        </p:txBody>
      </p:sp>
    </p:spTree>
    <p:extLst>
      <p:ext uri="{BB962C8B-B14F-4D97-AF65-F5344CB8AC3E}">
        <p14:creationId xmlns:p14="http://schemas.microsoft.com/office/powerpoint/2010/main" val="1489649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000" b="1" dirty="0">
                <a:solidFill>
                  <a:srgbClr val="00B050"/>
                </a:solidFill>
              </a:rPr>
              <a:t>“CASINOS DEL LITORAL S.A. C. MUNICIPALIDAD DE LA CIUDAD DE CORRIENTES S/ AMPARO (CONTENCIOSO)”</a:t>
            </a:r>
            <a:br>
              <a:rPr lang="es-ES" sz="2000" b="1" dirty="0">
                <a:solidFill>
                  <a:srgbClr val="00B050"/>
                </a:solidFill>
              </a:rPr>
            </a:br>
            <a:r>
              <a:rPr lang="es-ES" sz="2000" b="1" dirty="0">
                <a:solidFill>
                  <a:prstClr val="black"/>
                </a:solidFill>
              </a:rPr>
              <a:t>Superior Tribunal de Justicia de Corrientes (24/08/2020)</a:t>
            </a:r>
            <a:endParaRPr lang="es-AR" dirty="0"/>
          </a:p>
        </p:txBody>
      </p:sp>
      <p:sp>
        <p:nvSpPr>
          <p:cNvPr id="3" name="Marcador de contenido 2"/>
          <p:cNvSpPr>
            <a:spLocks noGrp="1"/>
          </p:cNvSpPr>
          <p:nvPr>
            <p:ph idx="1"/>
          </p:nvPr>
        </p:nvSpPr>
        <p:spPr/>
        <p:txBody>
          <a:bodyPr>
            <a:normAutofit/>
          </a:bodyPr>
          <a:lstStyle/>
          <a:p>
            <a:pPr algn="just"/>
            <a:endParaRPr lang="es-ES" sz="1800" i="1" dirty="0" smtClean="0"/>
          </a:p>
          <a:p>
            <a:pPr algn="just"/>
            <a:r>
              <a:rPr lang="es-ES" sz="1800" i="1" dirty="0" smtClean="0"/>
              <a:t>“Por </a:t>
            </a:r>
            <a:r>
              <a:rPr lang="es-ES" sz="1800" i="1" dirty="0"/>
              <a:t>último, cabe recordar que no existe norma constitucional o legal que obligue, como pretende la actora, a que las tasas exhiban proporcionalidad entre el costo del servicio y el monto del gravamen, habida cuenta que con lo que se percibe a través de ellas no deben atenderse únicamente los gastos de la oficina que presta el servicio, puesto que, tanto la existencia de esa oficina en particular como el cumplimiento de sus fines dependen de toda la organización municipal, cuyas erogaciones generales deben incidir en las prestaciones particulares en una medida cuya determinación es cuestión propia de la política financiera municipal y la declaración requerida en autos importaría un claro avance del Poder Judicial en la zona de reserva del H. Concejo Deliberante en el caso, no advirtiéndose tampoco la manifiesta irrazonabilidad, arbitrariedad ni afectación de derecho constitucional alguno en perjuicio de la </a:t>
            </a:r>
            <a:r>
              <a:rPr lang="es-ES" sz="1800" i="1" dirty="0" smtClean="0"/>
              <a:t>actora”. </a:t>
            </a:r>
            <a:endParaRPr lang="es-AR" sz="1800" i="1" dirty="0"/>
          </a:p>
        </p:txBody>
      </p:sp>
    </p:spTree>
    <p:extLst>
      <p:ext uri="{BB962C8B-B14F-4D97-AF65-F5344CB8AC3E}">
        <p14:creationId xmlns:p14="http://schemas.microsoft.com/office/powerpoint/2010/main" val="2512511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2000" b="1" dirty="0" smtClean="0">
                <a:solidFill>
                  <a:srgbClr val="00B050"/>
                </a:solidFill>
              </a:rPr>
              <a:t>“BANCO </a:t>
            </a:r>
            <a:r>
              <a:rPr lang="es-AR" sz="2000" b="1" dirty="0">
                <a:solidFill>
                  <a:srgbClr val="00B050"/>
                </a:solidFill>
              </a:rPr>
              <a:t>DE SERVICIOS FINANCIEROS SAC/ MUNICIPALIDAD DE HURLINGHAM S/PRETENSION ANULATORIA - PREVISION </a:t>
            </a:r>
            <a:r>
              <a:rPr lang="es-AR" sz="2000" b="1" dirty="0" smtClean="0">
                <a:solidFill>
                  <a:srgbClr val="00B050"/>
                </a:solidFill>
              </a:rPr>
              <a:t>–”</a:t>
            </a:r>
            <a:br>
              <a:rPr lang="es-AR" sz="2000" b="1" dirty="0" smtClean="0">
                <a:solidFill>
                  <a:srgbClr val="00B050"/>
                </a:solidFill>
              </a:rPr>
            </a:br>
            <a:r>
              <a:rPr lang="es-AR" sz="2000" b="1" dirty="0" smtClean="0"/>
              <a:t>Cámara Contencioso Administrativa de San Martin (09/10/2020)</a:t>
            </a:r>
            <a:endParaRPr lang="es-AR" sz="2000" b="1" dirty="0"/>
          </a:p>
        </p:txBody>
      </p:sp>
      <p:sp>
        <p:nvSpPr>
          <p:cNvPr id="3" name="Marcador de contenido 2"/>
          <p:cNvSpPr>
            <a:spLocks noGrp="1"/>
          </p:cNvSpPr>
          <p:nvPr>
            <p:ph idx="1"/>
          </p:nvPr>
        </p:nvSpPr>
        <p:spPr/>
        <p:txBody>
          <a:bodyPr>
            <a:normAutofit/>
          </a:bodyPr>
          <a:lstStyle/>
          <a:p>
            <a:pPr algn="just"/>
            <a:r>
              <a:rPr lang="es-ES" sz="1800" b="1" dirty="0" smtClean="0"/>
              <a:t>El caso: </a:t>
            </a:r>
            <a:r>
              <a:rPr lang="es-ES" sz="1800" dirty="0" smtClean="0"/>
              <a:t>la empresa inicia demanda contra la Municipalidad de </a:t>
            </a:r>
            <a:r>
              <a:rPr lang="es-ES" sz="1800" dirty="0" err="1" smtClean="0"/>
              <a:t>Hurlingham</a:t>
            </a:r>
            <a:r>
              <a:rPr lang="es-ES" sz="1800" dirty="0" smtClean="0"/>
              <a:t> rechazando la pretensión de cobro </a:t>
            </a:r>
            <a:r>
              <a:rPr lang="es-ES" sz="1800" dirty="0"/>
              <a:t>de las tasas por habilitación de comercios e industrias y por inspección de seguridad e </a:t>
            </a:r>
            <a:r>
              <a:rPr lang="es-ES" sz="1800" dirty="0" smtClean="0"/>
              <a:t>higiene, negando ser sujeto pasible de los mentados tributos en tanto no posee establecimiento en la jurisdicción del Municipio. La jueza de la primera instancia no hizo lugar a la demanda, motivando la apelación que se resuelve en la presente sentencia. </a:t>
            </a:r>
          </a:p>
          <a:p>
            <a:pPr algn="just"/>
            <a:r>
              <a:rPr lang="es-ES" sz="1800" b="1" dirty="0" smtClean="0"/>
              <a:t>La sentencia: </a:t>
            </a:r>
            <a:r>
              <a:rPr lang="es-ES" sz="1800" dirty="0" smtClean="0"/>
              <a:t>La Cámara hace lugar parcialmente a la demanda, considerando que se logro acreditar en autos que la demandada instalo una oficina de gestión financiera, respecto de la cual se cumplió el procedimiento de habilitación, haciéndola sujeto del pago de la tasa por habilitación de comercios e industrias. Por otra parte, rechazó que pueda ser considerada sujeto de la tasa por inspección de seguridad e higiene, no haciendo lugar a la pretensión municipal respecto de tal tributo.  </a:t>
            </a:r>
            <a:endParaRPr lang="es-AR" sz="1800" dirty="0"/>
          </a:p>
        </p:txBody>
      </p:sp>
    </p:spTree>
    <p:extLst>
      <p:ext uri="{BB962C8B-B14F-4D97-AF65-F5344CB8AC3E}">
        <p14:creationId xmlns:p14="http://schemas.microsoft.com/office/powerpoint/2010/main" val="1915255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000" b="1" dirty="0">
                <a:solidFill>
                  <a:srgbClr val="00B050"/>
                </a:solidFill>
              </a:rPr>
              <a:t>“BANCO DE SERVICIOS FINANCIEROS SAC/ MUNICIPALIDAD DE HURLINGHAM S/PRETENSION ANULATORIA - PREVISION –”</a:t>
            </a:r>
            <a:br>
              <a:rPr lang="es-AR" sz="2000" b="1" dirty="0">
                <a:solidFill>
                  <a:srgbClr val="00B050"/>
                </a:solidFill>
              </a:rPr>
            </a:br>
            <a:r>
              <a:rPr lang="es-AR" sz="2000" b="1" dirty="0">
                <a:solidFill>
                  <a:prstClr val="black">
                    <a:lumMod val="85000"/>
                    <a:lumOff val="15000"/>
                  </a:prstClr>
                </a:solidFill>
              </a:rPr>
              <a:t>Cámara Contencioso Administrativa de San Martin (09/10/2020)</a:t>
            </a:r>
            <a:endParaRPr lang="es-AR" dirty="0"/>
          </a:p>
        </p:txBody>
      </p:sp>
      <p:sp>
        <p:nvSpPr>
          <p:cNvPr id="3" name="Marcador de contenido 2"/>
          <p:cNvSpPr>
            <a:spLocks noGrp="1"/>
          </p:cNvSpPr>
          <p:nvPr>
            <p:ph idx="1"/>
          </p:nvPr>
        </p:nvSpPr>
        <p:spPr>
          <a:xfrm>
            <a:off x="1295401" y="2556932"/>
            <a:ext cx="9601196" cy="3440214"/>
          </a:xfrm>
        </p:spPr>
        <p:txBody>
          <a:bodyPr>
            <a:noAutofit/>
          </a:bodyPr>
          <a:lstStyle/>
          <a:p>
            <a:pPr algn="just">
              <a:lnSpc>
                <a:spcPct val="107000"/>
              </a:lnSpc>
              <a:spcAft>
                <a:spcPts val="800"/>
              </a:spcAft>
            </a:pPr>
            <a:r>
              <a:rPr lang="es-AR" sz="1800" i="1" dirty="0" smtClean="0">
                <a:ea typeface="Calibri" panose="020F0502020204030204" pitchFamily="34" charset="0"/>
                <a:cs typeface="Times New Roman" panose="02020603050405020304" pitchFamily="18" charset="0"/>
              </a:rPr>
              <a:t>“…en </a:t>
            </a:r>
            <a:r>
              <a:rPr lang="es-AR" sz="1800" i="1" dirty="0">
                <a:ea typeface="Calibri" panose="020F0502020204030204" pitchFamily="34" charset="0"/>
                <a:cs typeface="Times New Roman" panose="02020603050405020304" pitchFamily="18" charset="0"/>
              </a:rPr>
              <a:t>primer lugar debo destacar que el trámite de habilitación fue iniciado por Carrefour Argentina S.A. (ver fs. 297 del </a:t>
            </a:r>
            <a:r>
              <a:rPr lang="es-AR" sz="1800" i="1" dirty="0" err="1">
                <a:ea typeface="Calibri" panose="020F0502020204030204" pitchFamily="34" charset="0"/>
                <a:cs typeface="Times New Roman" panose="02020603050405020304" pitchFamily="18" charset="0"/>
              </a:rPr>
              <a:t>exp</a:t>
            </a:r>
            <a:r>
              <a:rPr lang="es-AR" sz="1800" i="1" dirty="0">
                <a:ea typeface="Calibri" panose="020F0502020204030204" pitchFamily="34" charset="0"/>
                <a:cs typeface="Times New Roman" panose="02020603050405020304" pitchFamily="18" charset="0"/>
              </a:rPr>
              <a:t>. </a:t>
            </a:r>
            <a:r>
              <a:rPr lang="es-AR" sz="1800" i="1" dirty="0" err="1">
                <a:ea typeface="Calibri" panose="020F0502020204030204" pitchFamily="34" charset="0"/>
                <a:cs typeface="Times New Roman" panose="02020603050405020304" pitchFamily="18" charset="0"/>
              </a:rPr>
              <a:t>adm</a:t>
            </a:r>
            <a:r>
              <a:rPr lang="es-AR" sz="1800" i="1" dirty="0">
                <a:ea typeface="Calibri" panose="020F0502020204030204" pitchFamily="34" charset="0"/>
                <a:cs typeface="Times New Roman" panose="02020603050405020304" pitchFamily="18" charset="0"/>
              </a:rPr>
              <a:t>. N° 4133-2005- 0001784-0), y ante la intimación realizada por la Comuna una vez que fueran determinados los importes de las tasas a abonar en base a la información brindada, la firma antes citada señaló que -en referencia a dicho expediente- se dirigiera a la empresa Banco de Servicios Financieros S.A. (ver fs. 388). Ante la intimación realizada por la Comuna a realizar el trámite de habilitación (ver fs. 390) fue la propia actora quien se presentó ante la aquí demandada a solicitar la habilitación de la oficina de gestión financiera en el local sito en la Avenida Gobernador Vergara 1910 de la Localidad de Villa </a:t>
            </a:r>
            <a:r>
              <a:rPr lang="es-AR" sz="1800" i="1" dirty="0" err="1">
                <a:ea typeface="Calibri" panose="020F0502020204030204" pitchFamily="34" charset="0"/>
                <a:cs typeface="Times New Roman" panose="02020603050405020304" pitchFamily="18" charset="0"/>
              </a:rPr>
              <a:t>Tesei</a:t>
            </a:r>
            <a:r>
              <a:rPr lang="es-AR" sz="1800" i="1" dirty="0">
                <a:ea typeface="Calibri" panose="020F0502020204030204" pitchFamily="34" charset="0"/>
                <a:cs typeface="Times New Roman" panose="02020603050405020304" pitchFamily="18" charset="0"/>
              </a:rPr>
              <a:t>, Partido de </a:t>
            </a:r>
            <a:r>
              <a:rPr lang="es-AR" sz="1800" i="1" dirty="0" err="1">
                <a:ea typeface="Calibri" panose="020F0502020204030204" pitchFamily="34" charset="0"/>
                <a:cs typeface="Times New Roman" panose="02020603050405020304" pitchFamily="18" charset="0"/>
              </a:rPr>
              <a:t>Hurligham</a:t>
            </a:r>
            <a:r>
              <a:rPr lang="es-AR" sz="1800" i="1" dirty="0">
                <a:ea typeface="Calibri" panose="020F0502020204030204" pitchFamily="34" charset="0"/>
                <a:cs typeface="Times New Roman" panose="02020603050405020304" pitchFamily="18" charset="0"/>
              </a:rPr>
              <a:t> (ver de fs. 411 </a:t>
            </a:r>
            <a:r>
              <a:rPr lang="es-AR" sz="1800" i="1" dirty="0" err="1">
                <a:ea typeface="Calibri" panose="020F0502020204030204" pitchFamily="34" charset="0"/>
                <a:cs typeface="Times New Roman" panose="02020603050405020304" pitchFamily="18" charset="0"/>
              </a:rPr>
              <a:t>Exp</a:t>
            </a:r>
            <a:r>
              <a:rPr lang="es-AR" sz="1800" i="1" dirty="0">
                <a:ea typeface="Calibri" panose="020F0502020204030204" pitchFamily="34" charset="0"/>
                <a:cs typeface="Times New Roman" panose="02020603050405020304" pitchFamily="18" charset="0"/>
              </a:rPr>
              <a:t>. </a:t>
            </a:r>
            <a:r>
              <a:rPr lang="es-AR" sz="1800" i="1" dirty="0" err="1">
                <a:ea typeface="Calibri" panose="020F0502020204030204" pitchFamily="34" charset="0"/>
                <a:cs typeface="Times New Roman" panose="02020603050405020304" pitchFamily="18" charset="0"/>
              </a:rPr>
              <a:t>adm</a:t>
            </a:r>
            <a:r>
              <a:rPr lang="es-AR" sz="1800" i="1" dirty="0">
                <a:ea typeface="Calibri" panose="020F0502020204030204" pitchFamily="34" charset="0"/>
                <a:cs typeface="Times New Roman" panose="02020603050405020304" pitchFamily="18" charset="0"/>
              </a:rPr>
              <a:t>. N° 4133-2006-0001758-0</a:t>
            </a:r>
            <a:r>
              <a:rPr lang="es-AR" sz="1800" i="1" dirty="0" smtClean="0">
                <a:ea typeface="Calibri" panose="020F0502020204030204" pitchFamily="34" charset="0"/>
                <a:cs typeface="Times New Roman" panose="02020603050405020304" pitchFamily="18" charset="0"/>
              </a:rPr>
              <a:t>). De </a:t>
            </a:r>
            <a:r>
              <a:rPr lang="es-AR" sz="1800" i="1" dirty="0">
                <a:ea typeface="Calibri" panose="020F0502020204030204" pitchFamily="34" charset="0"/>
                <a:cs typeface="Times New Roman" panose="02020603050405020304" pitchFamily="18" charset="0"/>
              </a:rPr>
              <a:t>lo hasta aquí expresado, es claro que la actora fue la que dio inicio a el procedimiento administrativo para la habilitación de la oficina de gestión financiera, cuando pudo válidamente –en el caso de considerar que no correspondía realizar el trámite por no poseer local- oponerse a la solicitud de la Municipalidad de </a:t>
            </a:r>
            <a:r>
              <a:rPr lang="es-AR" sz="1800" i="1" dirty="0" err="1">
                <a:ea typeface="Calibri" panose="020F0502020204030204" pitchFamily="34" charset="0"/>
                <a:cs typeface="Times New Roman" panose="02020603050405020304" pitchFamily="18" charset="0"/>
              </a:rPr>
              <a:t>Hurlingham</a:t>
            </a:r>
            <a:r>
              <a:rPr lang="es-AR" sz="1800" i="1" dirty="0">
                <a:ea typeface="Calibri" panose="020F0502020204030204" pitchFamily="34" charset="0"/>
                <a:cs typeface="Times New Roman" panose="02020603050405020304" pitchFamily="18" charset="0"/>
              </a:rPr>
              <a:t> por los argumentos que aquí se </a:t>
            </a:r>
            <a:r>
              <a:rPr lang="es-AR" sz="1800" i="1" dirty="0" smtClean="0">
                <a:ea typeface="Calibri" panose="020F0502020204030204" pitchFamily="34" charset="0"/>
                <a:cs typeface="Times New Roman" panose="02020603050405020304" pitchFamily="18" charset="0"/>
              </a:rPr>
              <a:t>discuten…”</a:t>
            </a:r>
            <a:endParaRPr lang="es-AR" sz="1800" i="1" dirty="0"/>
          </a:p>
        </p:txBody>
      </p:sp>
    </p:spTree>
    <p:extLst>
      <p:ext uri="{BB962C8B-B14F-4D97-AF65-F5344CB8AC3E}">
        <p14:creationId xmlns:p14="http://schemas.microsoft.com/office/powerpoint/2010/main" val="658171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000" b="1" dirty="0">
                <a:solidFill>
                  <a:srgbClr val="00B050"/>
                </a:solidFill>
              </a:rPr>
              <a:t>“BANCO DE SERVICIOS FINANCIEROS SAC/ MUNICIPALIDAD DE HURLINGHAM S/PRETENSION ANULATORIA - PREVISION –”</a:t>
            </a:r>
            <a:br>
              <a:rPr lang="es-AR" sz="2000" b="1" dirty="0">
                <a:solidFill>
                  <a:srgbClr val="00B050"/>
                </a:solidFill>
              </a:rPr>
            </a:br>
            <a:r>
              <a:rPr lang="es-AR" sz="2000" b="1" dirty="0">
                <a:solidFill>
                  <a:prstClr val="black">
                    <a:lumMod val="85000"/>
                    <a:lumOff val="15000"/>
                  </a:prstClr>
                </a:solidFill>
              </a:rPr>
              <a:t>Cámara Contencioso Administrativa de San Martin (09/10/2020)</a:t>
            </a:r>
            <a:endParaRPr lang="es-AR" dirty="0"/>
          </a:p>
        </p:txBody>
      </p:sp>
      <p:sp>
        <p:nvSpPr>
          <p:cNvPr id="3" name="Marcador de contenido 2"/>
          <p:cNvSpPr>
            <a:spLocks noGrp="1"/>
          </p:cNvSpPr>
          <p:nvPr>
            <p:ph idx="1"/>
          </p:nvPr>
        </p:nvSpPr>
        <p:spPr/>
        <p:txBody>
          <a:bodyPr>
            <a:normAutofit fontScale="92500"/>
          </a:bodyPr>
          <a:lstStyle/>
          <a:p>
            <a:pPr algn="just">
              <a:lnSpc>
                <a:spcPct val="107000"/>
              </a:lnSpc>
              <a:spcAft>
                <a:spcPts val="800"/>
              </a:spcAft>
            </a:pPr>
            <a:r>
              <a:rPr lang="es-AR" sz="1800" i="1" dirty="0" smtClean="0">
                <a:ea typeface="Calibri" panose="020F0502020204030204" pitchFamily="34" charset="0"/>
                <a:cs typeface="Times New Roman" panose="02020603050405020304" pitchFamily="18" charset="0"/>
              </a:rPr>
              <a:t>“De </a:t>
            </a:r>
            <a:r>
              <a:rPr lang="es-AR" sz="1800" i="1" dirty="0">
                <a:ea typeface="Calibri" panose="020F0502020204030204" pitchFamily="34" charset="0"/>
                <a:cs typeface="Times New Roman" panose="02020603050405020304" pitchFamily="18" charset="0"/>
              </a:rPr>
              <a:t>tal forma, en relación al agravio de la parte actora respecto de la improcedencia de la pretensión fiscal en base a la inexistencia de actividad que necesite sustento territorial en el ejido municipal y no poseer local, establecimiento ni oficina en el radio del Municipio demandado, surge de las constancias documentales de autos y demás prueba referida, que por el contrario, la firma realiza actividad comercial en el ámbito territorial del Municipio de </a:t>
            </a:r>
            <a:r>
              <a:rPr lang="es-AR" sz="1800" i="1" dirty="0" err="1">
                <a:ea typeface="Calibri" panose="020F0502020204030204" pitchFamily="34" charset="0"/>
                <a:cs typeface="Times New Roman" panose="02020603050405020304" pitchFamily="18" charset="0"/>
              </a:rPr>
              <a:t>Hurlingham</a:t>
            </a:r>
            <a:r>
              <a:rPr lang="es-AR" sz="1800" i="1" dirty="0">
                <a:ea typeface="Calibri" panose="020F0502020204030204" pitchFamily="34" charset="0"/>
                <a:cs typeface="Times New Roman" panose="02020603050405020304" pitchFamily="18" charset="0"/>
              </a:rPr>
              <a:t> desde el 5 de mayo de </a:t>
            </a:r>
            <a:r>
              <a:rPr lang="es-AR" sz="1800" i="1" dirty="0" smtClean="0">
                <a:ea typeface="Calibri" panose="020F0502020204030204" pitchFamily="34" charset="0"/>
                <a:cs typeface="Times New Roman" panose="02020603050405020304" pitchFamily="18" charset="0"/>
              </a:rPr>
              <a:t>1998… </a:t>
            </a:r>
          </a:p>
          <a:p>
            <a:pPr algn="just">
              <a:lnSpc>
                <a:spcPct val="107000"/>
              </a:lnSpc>
              <a:spcAft>
                <a:spcPts val="800"/>
              </a:spcAft>
            </a:pPr>
            <a:r>
              <a:rPr lang="es-AR" sz="1800" i="1" dirty="0" smtClean="0">
                <a:ea typeface="Calibri" panose="020F0502020204030204" pitchFamily="34" charset="0"/>
                <a:cs typeface="Times New Roman" panose="02020603050405020304" pitchFamily="18" charset="0"/>
              </a:rPr>
              <a:t>Bajo </a:t>
            </a:r>
            <a:r>
              <a:rPr lang="es-AR" sz="1800" i="1" dirty="0">
                <a:ea typeface="Calibri" panose="020F0502020204030204" pitchFamily="34" charset="0"/>
                <a:cs typeface="Times New Roman" panose="02020603050405020304" pitchFamily="18" charset="0"/>
              </a:rPr>
              <a:t>tales parámetros, recuerdo que de acuerdo a la Ordenanza Fiscal e Impositiva aplicable, el hecho imponible de la </a:t>
            </a:r>
            <a:r>
              <a:rPr lang="es-AR" sz="1800" i="1" dirty="0" smtClean="0">
                <a:ea typeface="Calibri" panose="020F0502020204030204" pitchFamily="34" charset="0"/>
                <a:cs typeface="Times New Roman" panose="02020603050405020304" pitchFamily="18" charset="0"/>
              </a:rPr>
              <a:t>‘Tasa </a:t>
            </a:r>
            <a:r>
              <a:rPr lang="es-AR" sz="1800" i="1" dirty="0">
                <a:ea typeface="Calibri" panose="020F0502020204030204" pitchFamily="34" charset="0"/>
                <a:cs typeface="Times New Roman" panose="02020603050405020304" pitchFamily="18" charset="0"/>
              </a:rPr>
              <a:t>por Habilitación de Comercios e </a:t>
            </a:r>
            <a:r>
              <a:rPr lang="es-AR" sz="1800" i="1" dirty="0" smtClean="0">
                <a:ea typeface="Calibri" panose="020F0502020204030204" pitchFamily="34" charset="0"/>
                <a:cs typeface="Times New Roman" panose="02020603050405020304" pitchFamily="18" charset="0"/>
              </a:rPr>
              <a:t>Industrias’ </a:t>
            </a:r>
            <a:r>
              <a:rPr lang="es-AR" sz="1800" i="1" dirty="0">
                <a:ea typeface="Calibri" panose="020F0502020204030204" pitchFamily="34" charset="0"/>
                <a:cs typeface="Times New Roman" panose="02020603050405020304" pitchFamily="18" charset="0"/>
              </a:rPr>
              <a:t>consiste en la verificación del cumplimiento de los requisitos exigibles para la habilitación de locales, establecimientos u oficinas destinadas a comercios. De modo tal que, teniendo en cuenta esa tipificación del hecho imponible que efectúa la norma aplicable, no puede dudarse que, en razón de la naturaleza comercial de la actividad realizada en el local en cuestión, el titular está obligado a pagarla (ver SCBA CAUSA B. 59.516, </a:t>
            </a:r>
            <a:r>
              <a:rPr lang="es-AR" sz="1800" i="1" dirty="0" smtClean="0">
                <a:ea typeface="Calibri" panose="020F0502020204030204" pitchFamily="34" charset="0"/>
                <a:cs typeface="Times New Roman" panose="02020603050405020304" pitchFamily="18" charset="0"/>
              </a:rPr>
              <a:t>‘Bank </a:t>
            </a:r>
            <a:r>
              <a:rPr lang="es-AR" sz="1800" i="1" dirty="0">
                <a:ea typeface="Calibri" panose="020F0502020204030204" pitchFamily="34" charset="0"/>
                <a:cs typeface="Times New Roman" panose="02020603050405020304" pitchFamily="18" charset="0"/>
              </a:rPr>
              <a:t>Boston N.A. contra Municipalidad de Morón. Demanda contencioso </a:t>
            </a:r>
            <a:r>
              <a:rPr lang="es-AR" sz="1800" i="1" dirty="0" smtClean="0">
                <a:ea typeface="Calibri" panose="020F0502020204030204" pitchFamily="34" charset="0"/>
                <a:cs typeface="Times New Roman" panose="02020603050405020304" pitchFamily="18" charset="0"/>
              </a:rPr>
              <a:t>administrativa’ </a:t>
            </a:r>
            <a:r>
              <a:rPr lang="es-AR" sz="1800" i="1" dirty="0" err="1">
                <a:ea typeface="Calibri" panose="020F0502020204030204" pitchFamily="34" charset="0"/>
                <a:cs typeface="Times New Roman" panose="02020603050405020304" pitchFamily="18" charset="0"/>
              </a:rPr>
              <a:t>sent</a:t>
            </a:r>
            <a:r>
              <a:rPr lang="es-AR" sz="1800" i="1" dirty="0">
                <a:ea typeface="Calibri" panose="020F0502020204030204" pitchFamily="34" charset="0"/>
                <a:cs typeface="Times New Roman" panose="02020603050405020304" pitchFamily="18" charset="0"/>
              </a:rPr>
              <a:t>. del 18-12-2002</a:t>
            </a:r>
            <a:r>
              <a:rPr lang="es-AR" sz="1800" i="1" dirty="0" smtClean="0">
                <a:ea typeface="Calibri" panose="020F0502020204030204" pitchFamily="34" charset="0"/>
                <a:cs typeface="Times New Roman" panose="02020603050405020304" pitchFamily="18" charset="0"/>
              </a:rPr>
              <a:t>)”</a:t>
            </a:r>
            <a:r>
              <a:rPr lang="es-AR" sz="1800" i="1" dirty="0" smtClean="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es-AR" sz="1800" i="1" dirty="0">
              <a:latin typeface="Calibri" panose="020F0502020204030204" pitchFamily="34" charset="0"/>
              <a:ea typeface="Calibri" panose="020F0502020204030204" pitchFamily="34" charset="0"/>
              <a:cs typeface="Times New Roman" panose="02020603050405020304" pitchFamily="18" charset="0"/>
            </a:endParaRPr>
          </a:p>
          <a:p>
            <a:endParaRPr lang="es-AR" dirty="0"/>
          </a:p>
        </p:txBody>
      </p:sp>
    </p:spTree>
    <p:extLst>
      <p:ext uri="{BB962C8B-B14F-4D97-AF65-F5344CB8AC3E}">
        <p14:creationId xmlns:p14="http://schemas.microsoft.com/office/powerpoint/2010/main" val="924153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000" b="1" dirty="0">
                <a:solidFill>
                  <a:srgbClr val="00B050"/>
                </a:solidFill>
              </a:rPr>
              <a:t>“BANCO DE SERVICIOS FINANCIEROS SAC/ MUNICIPALIDAD DE HURLINGHAM S/PRETENSION ANULATORIA - PREVISION –”</a:t>
            </a:r>
            <a:br>
              <a:rPr lang="es-AR" sz="2000" b="1" dirty="0">
                <a:solidFill>
                  <a:srgbClr val="00B050"/>
                </a:solidFill>
              </a:rPr>
            </a:br>
            <a:r>
              <a:rPr lang="es-AR" sz="2000" b="1" dirty="0">
                <a:solidFill>
                  <a:prstClr val="black">
                    <a:lumMod val="85000"/>
                    <a:lumOff val="15000"/>
                  </a:prstClr>
                </a:solidFill>
              </a:rPr>
              <a:t>Cámara Contencioso Administrativa de San Martin (09/10/2020)</a:t>
            </a:r>
            <a:endParaRPr lang="es-AR" dirty="0"/>
          </a:p>
        </p:txBody>
      </p:sp>
      <p:sp>
        <p:nvSpPr>
          <p:cNvPr id="3" name="Marcador de contenido 2"/>
          <p:cNvSpPr>
            <a:spLocks noGrp="1"/>
          </p:cNvSpPr>
          <p:nvPr>
            <p:ph idx="1"/>
          </p:nvPr>
        </p:nvSpPr>
        <p:spPr>
          <a:xfrm>
            <a:off x="1295401" y="2556931"/>
            <a:ext cx="9601196" cy="3604971"/>
          </a:xfrm>
        </p:spPr>
        <p:txBody>
          <a:bodyPr>
            <a:noAutofit/>
          </a:bodyPr>
          <a:lstStyle/>
          <a:p>
            <a:pPr marL="0" indent="0" algn="just">
              <a:lnSpc>
                <a:spcPct val="107000"/>
              </a:lnSpc>
              <a:spcAft>
                <a:spcPts val="800"/>
              </a:spcAft>
              <a:buNone/>
            </a:pPr>
            <a:r>
              <a:rPr lang="es-AR" sz="1800" i="1" dirty="0" smtClean="0">
                <a:ea typeface="Calibri" panose="020F0502020204030204" pitchFamily="34" charset="0"/>
                <a:cs typeface="Times New Roman" panose="02020603050405020304" pitchFamily="18" charset="0"/>
              </a:rPr>
              <a:t>“…entiendo </a:t>
            </a:r>
            <a:r>
              <a:rPr lang="es-AR" sz="1800" i="1" dirty="0">
                <a:ea typeface="Calibri" panose="020F0502020204030204" pitchFamily="34" charset="0"/>
                <a:cs typeface="Times New Roman" panose="02020603050405020304" pitchFamily="18" charset="0"/>
              </a:rPr>
              <a:t>que en el caso resulta aplicable lo establecido –en un caso análogo al presente- por la Corte Suprema de Justicia de la Nación en la causa </a:t>
            </a:r>
            <a:r>
              <a:rPr lang="es-AR" sz="1800" i="1" dirty="0" smtClean="0">
                <a:ea typeface="Calibri" panose="020F0502020204030204" pitchFamily="34" charset="0"/>
                <a:cs typeface="Times New Roman" panose="02020603050405020304" pitchFamily="18" charset="0"/>
              </a:rPr>
              <a:t>‘Municipalidad </a:t>
            </a:r>
            <a:r>
              <a:rPr lang="es-AR" sz="1800" i="1" dirty="0">
                <a:ea typeface="Calibri" panose="020F0502020204030204" pitchFamily="34" charset="0"/>
                <a:cs typeface="Times New Roman" panose="02020603050405020304" pitchFamily="18" charset="0"/>
              </a:rPr>
              <a:t>de Concordia c/ Nación s/ Ejecución </a:t>
            </a:r>
            <a:r>
              <a:rPr lang="es-AR" sz="1800" i="1" dirty="0" smtClean="0">
                <a:ea typeface="Calibri" panose="020F0502020204030204" pitchFamily="34" charset="0"/>
                <a:cs typeface="Times New Roman" panose="02020603050405020304" pitchFamily="18" charset="0"/>
              </a:rPr>
              <a:t>Fiscal’ </a:t>
            </a:r>
            <a:r>
              <a:rPr lang="es-AR" sz="1800" i="1" dirty="0">
                <a:ea typeface="Calibri" panose="020F0502020204030204" pitchFamily="34" charset="0"/>
                <a:cs typeface="Times New Roman" panose="02020603050405020304" pitchFamily="18" charset="0"/>
              </a:rPr>
              <a:t>(CSJN, 26-3-09), en ocasión de dilucidar si correspondía a Nación AFJP abonar la tasa por inspección de higiene, sanitaria, profilaxis y seguridad en una sucursal del Banco Nación sita en dicha </a:t>
            </a:r>
            <a:r>
              <a:rPr lang="es-AR" sz="1800" i="1" dirty="0" smtClean="0">
                <a:ea typeface="Calibri" panose="020F0502020204030204" pitchFamily="34" charset="0"/>
                <a:cs typeface="Times New Roman" panose="02020603050405020304" pitchFamily="18" charset="0"/>
              </a:rPr>
              <a:t>localidad sostuvo </a:t>
            </a:r>
            <a:r>
              <a:rPr lang="es-AR" sz="1800" i="1" dirty="0">
                <a:ea typeface="Calibri" panose="020F0502020204030204" pitchFamily="34" charset="0"/>
                <a:cs typeface="Times New Roman" panose="02020603050405020304" pitchFamily="18" charset="0"/>
              </a:rPr>
              <a:t>que </a:t>
            </a:r>
            <a:r>
              <a:rPr lang="es-AR" sz="1800" i="1" dirty="0" smtClean="0">
                <a:ea typeface="Calibri" panose="020F0502020204030204" pitchFamily="34" charset="0"/>
                <a:cs typeface="Times New Roman" panose="02020603050405020304" pitchFamily="18" charset="0"/>
              </a:rPr>
              <a:t>‘…</a:t>
            </a:r>
            <a:r>
              <a:rPr lang="es-AR" sz="1800" i="1" dirty="0">
                <a:ea typeface="Calibri" panose="020F0502020204030204" pitchFamily="34" charset="0"/>
                <a:cs typeface="Times New Roman" panose="02020603050405020304" pitchFamily="18" charset="0"/>
              </a:rPr>
              <a:t>el Municipio no ha alegado, ni mucho menos demostrado, haber dividido el pago de la tasa correspondiente a los servicios brindados al inmueble y al personal del Banco de la Nación entre éste y la aquí ejecutada, en función de las prestaciones concretas e individualizadas que afirma haber efectuado a cada uno de ellos, ni tampoco haber devuelto la gabela percibida en exceso de la entidad financiera en pago por los servicios prestados a la accionada o, a todo evento, haber dado inicio de forma oficiosa a las actuaciones administrativas tendientes a tal fin –como sería su deber al advertir el pago de un tributo sin causa, dada la obligación de obrar de manera leal, franca y pública que ha de presidir toda actuación </a:t>
            </a:r>
            <a:r>
              <a:rPr lang="es-AR" sz="1800" i="1" dirty="0" smtClean="0">
                <a:ea typeface="Calibri" panose="020F0502020204030204" pitchFamily="34" charset="0"/>
                <a:cs typeface="Times New Roman" panose="02020603050405020304" pitchFamily="18" charset="0"/>
              </a:rPr>
              <a:t>estatal”. </a:t>
            </a:r>
          </a:p>
          <a:p>
            <a:pPr algn="just"/>
            <a:endParaRPr lang="es-AR" sz="1600" dirty="0"/>
          </a:p>
        </p:txBody>
      </p:sp>
    </p:spTree>
    <p:extLst>
      <p:ext uri="{BB962C8B-B14F-4D97-AF65-F5344CB8AC3E}">
        <p14:creationId xmlns:p14="http://schemas.microsoft.com/office/powerpoint/2010/main" val="4170455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000" b="1" dirty="0">
                <a:solidFill>
                  <a:srgbClr val="00B050"/>
                </a:solidFill>
              </a:rPr>
              <a:t>“BANCO DE SERVICIOS FINANCIEROS SAC/ MUNICIPALIDAD DE HURLINGHAM S/PRETENSION ANULATORIA - PREVISION –”</a:t>
            </a:r>
            <a:br>
              <a:rPr lang="es-AR" sz="2000" b="1" dirty="0">
                <a:solidFill>
                  <a:srgbClr val="00B050"/>
                </a:solidFill>
              </a:rPr>
            </a:br>
            <a:r>
              <a:rPr lang="es-AR" sz="2000" b="1" dirty="0">
                <a:solidFill>
                  <a:prstClr val="black">
                    <a:lumMod val="85000"/>
                    <a:lumOff val="15000"/>
                  </a:prstClr>
                </a:solidFill>
              </a:rPr>
              <a:t>Cámara Contencioso Administrativa de San Martin (09/10/2020)</a:t>
            </a:r>
            <a:endParaRPr lang="es-AR" dirty="0"/>
          </a:p>
        </p:txBody>
      </p:sp>
      <p:sp>
        <p:nvSpPr>
          <p:cNvPr id="3" name="Marcador de contenido 2"/>
          <p:cNvSpPr>
            <a:spLocks noGrp="1"/>
          </p:cNvSpPr>
          <p:nvPr>
            <p:ph idx="1"/>
          </p:nvPr>
        </p:nvSpPr>
        <p:spPr/>
        <p:txBody>
          <a:bodyPr/>
          <a:lstStyle/>
          <a:p>
            <a:pPr marL="0" lvl="0" indent="0" algn="just">
              <a:lnSpc>
                <a:spcPct val="107000"/>
              </a:lnSpc>
              <a:spcAft>
                <a:spcPts val="800"/>
              </a:spcAft>
              <a:buClr>
                <a:srgbClr val="D9B247"/>
              </a:buClr>
              <a:buNone/>
            </a:pPr>
            <a:endParaRPr lang="es-AR" sz="1800" i="1" dirty="0" smtClean="0">
              <a:solidFill>
                <a:prstClr val="black">
                  <a:lumMod val="85000"/>
                  <a:lumOff val="15000"/>
                </a:prstClr>
              </a:solidFill>
              <a:ea typeface="Calibri" panose="020F0502020204030204" pitchFamily="34" charset="0"/>
              <a:cs typeface="Times New Roman" panose="02020603050405020304" pitchFamily="18" charset="0"/>
            </a:endParaRPr>
          </a:p>
          <a:p>
            <a:pPr marL="0" lvl="0" indent="0" algn="just">
              <a:lnSpc>
                <a:spcPct val="107000"/>
              </a:lnSpc>
              <a:spcAft>
                <a:spcPts val="800"/>
              </a:spcAft>
              <a:buClr>
                <a:srgbClr val="D9B247"/>
              </a:buClr>
              <a:buNone/>
            </a:pPr>
            <a:r>
              <a:rPr lang="es-AR" sz="1800" i="1" dirty="0" smtClean="0">
                <a:solidFill>
                  <a:prstClr val="black">
                    <a:lumMod val="85000"/>
                    <a:lumOff val="15000"/>
                  </a:prstClr>
                </a:solidFill>
                <a:ea typeface="Calibri" panose="020F0502020204030204" pitchFamily="34" charset="0"/>
                <a:cs typeface="Times New Roman" panose="02020603050405020304" pitchFamily="18" charset="0"/>
              </a:rPr>
              <a:t>“Véase </a:t>
            </a:r>
            <a:r>
              <a:rPr lang="es-AR" sz="1800" i="1" dirty="0">
                <a:solidFill>
                  <a:prstClr val="black">
                    <a:lumMod val="85000"/>
                    <a:lumOff val="15000"/>
                  </a:prstClr>
                </a:solidFill>
                <a:ea typeface="Calibri" panose="020F0502020204030204" pitchFamily="34" charset="0"/>
                <a:cs typeface="Times New Roman" panose="02020603050405020304" pitchFamily="18" charset="0"/>
              </a:rPr>
              <a:t>que de los propios dichos de la Comuna en su contestación de la demanda, se desprende que el procedimiento administrativo para determinar el Tributo se inició al momento en que se solicitó la habilitación por parte de la actora del local financiero. Ello, a mi entender, alcanza para tener por configurado el hecho imponible de la Tasa por Habilitación como se estableciera con anterioridad, pero no así para tener por configurado el hecho imponible en cuanto a la TISH pues no ha demostrado la Comuna que se haya dividido el pago de la tasa entre Carrefour S.A. y la aquí actora (conf. CSJN causa antes citada)”</a:t>
            </a:r>
          </a:p>
          <a:p>
            <a:endParaRPr lang="es-AR" dirty="0"/>
          </a:p>
        </p:txBody>
      </p:sp>
    </p:spTree>
    <p:extLst>
      <p:ext uri="{BB962C8B-B14F-4D97-AF65-F5344CB8AC3E}">
        <p14:creationId xmlns:p14="http://schemas.microsoft.com/office/powerpoint/2010/main" val="1210780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000" b="1" dirty="0" smtClean="0">
                <a:solidFill>
                  <a:srgbClr val="00B050"/>
                </a:solidFill>
              </a:rPr>
              <a:t> “</a:t>
            </a:r>
            <a:r>
              <a:rPr lang="es-AR" sz="2000" b="1" dirty="0" smtClean="0">
                <a:solidFill>
                  <a:srgbClr val="00B050"/>
                </a:solidFill>
              </a:rPr>
              <a:t>MOONSEA S.A. S/ QUEJA POR RECURSO EXTRAORDINARIO DENEGADO EN GCBA C/ MOONSEA S.A. S / EJ. FISC.-ING. BRUTO”.</a:t>
            </a:r>
            <a:br>
              <a:rPr lang="es-AR" sz="2000" b="1" dirty="0" smtClean="0">
                <a:solidFill>
                  <a:srgbClr val="00B050"/>
                </a:solidFill>
              </a:rPr>
            </a:br>
            <a:r>
              <a:rPr lang="es-AR" sz="1800" b="1" dirty="0" smtClean="0">
                <a:solidFill>
                  <a:schemeClr val="tx1"/>
                </a:solidFill>
              </a:rPr>
              <a:t>Corte Suprema de Justicia de la Nación (12/11/2020)</a:t>
            </a:r>
            <a:endParaRPr lang="es-AR" sz="1800" b="1" dirty="0">
              <a:solidFill>
                <a:schemeClr val="tx1"/>
              </a:solidFill>
            </a:endParaRPr>
          </a:p>
        </p:txBody>
      </p:sp>
      <p:sp>
        <p:nvSpPr>
          <p:cNvPr id="3" name="Marcador de contenido 2"/>
          <p:cNvSpPr>
            <a:spLocks noGrp="1"/>
          </p:cNvSpPr>
          <p:nvPr>
            <p:ph idx="1"/>
          </p:nvPr>
        </p:nvSpPr>
        <p:spPr>
          <a:xfrm>
            <a:off x="1295401" y="2556931"/>
            <a:ext cx="9601196" cy="3596734"/>
          </a:xfrm>
        </p:spPr>
        <p:txBody>
          <a:bodyPr>
            <a:normAutofit/>
          </a:bodyPr>
          <a:lstStyle/>
          <a:p>
            <a:pPr algn="just"/>
            <a:r>
              <a:rPr lang="es-ES" sz="1800" b="1" dirty="0" smtClean="0"/>
              <a:t>El caso:</a:t>
            </a:r>
          </a:p>
          <a:p>
            <a:pPr marL="0" indent="0" algn="just">
              <a:buNone/>
            </a:pPr>
            <a:r>
              <a:rPr lang="es-ES" sz="1800" dirty="0" smtClean="0"/>
              <a:t>El Gobierno de la Ciudad de Buenos Aires inicia juicio de ejecución fiscal en contra de la firma Moonsea S.A </a:t>
            </a:r>
            <a:r>
              <a:rPr lang="es-AR" sz="1800" dirty="0" smtClean="0"/>
              <a:t>por </a:t>
            </a:r>
            <a:r>
              <a:rPr lang="es-AR" sz="1800" dirty="0"/>
              <a:t>una deuda en concepto de pago a cuenta del impuesto sobre los ingresos </a:t>
            </a:r>
            <a:r>
              <a:rPr lang="es-AR" sz="1800" dirty="0" smtClean="0"/>
              <a:t>brutos. El contribuyente opuso excepción de inhabilidad de titulo y prescripción, invocando la aplicación de los plazos previstos en las normas civiles. </a:t>
            </a:r>
          </a:p>
          <a:p>
            <a:pPr marL="0" indent="0" algn="just">
              <a:buNone/>
            </a:pPr>
            <a:r>
              <a:rPr lang="es-AR" sz="1800" dirty="0" smtClean="0"/>
              <a:t>Las defensas opuestas fueron rechazadas por la jueza de primera instancia, decisión confirmada por la Cámara que rechazo el recurso de apelación. Finalmente, el caso llega a estudio del Tribunal Superior de Justicia, que rechaza la queja, manteniendo el criterio según el cual en la jurisdicción de la CABA prevalecen a los efectos de la prescripción, las normas previstas en el Código Fiscal local por encima de las normas del Código Civil. </a:t>
            </a:r>
          </a:p>
          <a:p>
            <a:pPr algn="just"/>
            <a:endParaRPr lang="es-AR" sz="1600" dirty="0"/>
          </a:p>
        </p:txBody>
      </p:sp>
    </p:spTree>
    <p:extLst>
      <p:ext uri="{BB962C8B-B14F-4D97-AF65-F5344CB8AC3E}">
        <p14:creationId xmlns:p14="http://schemas.microsoft.com/office/powerpoint/2010/main" val="249623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15069" y="1752606"/>
            <a:ext cx="8158688" cy="1921470"/>
          </a:xfrm>
        </p:spPr>
        <p:txBody>
          <a:bodyPr>
            <a:normAutofit/>
          </a:bodyPr>
          <a:lstStyle/>
          <a:p>
            <a:r>
              <a:rPr lang="es-ES" sz="5400" dirty="0" smtClean="0">
                <a:solidFill>
                  <a:srgbClr val="00B050"/>
                </a:solidFill>
              </a:rPr>
              <a:t>MUCHAS GRACIAS POR SU ATENCION….</a:t>
            </a:r>
            <a:endParaRPr lang="es-AR" sz="5400" dirty="0">
              <a:solidFill>
                <a:srgbClr val="00B050"/>
              </a:solidFill>
            </a:endParaRPr>
          </a:p>
        </p:txBody>
      </p:sp>
      <p:sp>
        <p:nvSpPr>
          <p:cNvPr id="3" name="Marcador de texto 2"/>
          <p:cNvSpPr>
            <a:spLocks noGrp="1"/>
          </p:cNvSpPr>
          <p:nvPr>
            <p:ph type="body" idx="1"/>
          </p:nvPr>
        </p:nvSpPr>
        <p:spPr>
          <a:xfrm>
            <a:off x="2015067" y="4654378"/>
            <a:ext cx="8496414" cy="584886"/>
          </a:xfrm>
          <a:solidFill>
            <a:srgbClr val="00B050"/>
          </a:solidFill>
        </p:spPr>
        <p:txBody>
          <a:bodyPr>
            <a:normAutofit fontScale="92500" lnSpcReduction="20000"/>
          </a:bodyPr>
          <a:lstStyle/>
          <a:p>
            <a:pPr lvl="0" algn="r">
              <a:buClr>
                <a:srgbClr val="D9B247"/>
              </a:buClr>
            </a:pPr>
            <a:r>
              <a:rPr lang="es-ES" sz="13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Dra. Gabriela Figueroa.</a:t>
            </a:r>
          </a:p>
          <a:p>
            <a:pPr lvl="0" algn="r">
              <a:buClr>
                <a:srgbClr val="D9B247"/>
              </a:buClr>
            </a:pPr>
            <a:r>
              <a:rPr lang="es-ES" sz="13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figueroa@estudiobnc.com.ar </a:t>
            </a:r>
          </a:p>
          <a:p>
            <a:endParaRPr lang="es-AR" dirty="0"/>
          </a:p>
        </p:txBody>
      </p:sp>
    </p:spTree>
    <p:extLst>
      <p:ext uri="{BB962C8B-B14F-4D97-AF65-F5344CB8AC3E}">
        <p14:creationId xmlns:p14="http://schemas.microsoft.com/office/powerpoint/2010/main" val="2772758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000" b="1" dirty="0" smtClean="0">
                <a:solidFill>
                  <a:srgbClr val="00B050"/>
                </a:solidFill>
              </a:rPr>
              <a:t>“MOONSEA </a:t>
            </a:r>
            <a:r>
              <a:rPr lang="es-AR" sz="2000" b="1" dirty="0">
                <a:solidFill>
                  <a:srgbClr val="00B050"/>
                </a:solidFill>
              </a:rPr>
              <a:t>S.A. S/ QUEJA POR RECURSO EXTRAORDINARIO DENEGADO EN GCBA C/ MOONSEA S.A. S / EJ. FISC.-ING. BRUTO”.</a:t>
            </a:r>
            <a:br>
              <a:rPr lang="es-AR" sz="2000" b="1" dirty="0">
                <a:solidFill>
                  <a:srgbClr val="00B050"/>
                </a:solidFill>
              </a:rPr>
            </a:br>
            <a:r>
              <a:rPr lang="es-AR" sz="1800" b="1" dirty="0">
                <a:solidFill>
                  <a:prstClr val="black"/>
                </a:solidFill>
              </a:rPr>
              <a:t>Corte Suprema de Justicia de la Nación (12/11/2020)</a:t>
            </a:r>
            <a:endParaRPr lang="es-AR" dirty="0"/>
          </a:p>
        </p:txBody>
      </p:sp>
      <p:sp>
        <p:nvSpPr>
          <p:cNvPr id="3" name="Marcador de contenido 2"/>
          <p:cNvSpPr>
            <a:spLocks noGrp="1"/>
          </p:cNvSpPr>
          <p:nvPr>
            <p:ph idx="1"/>
          </p:nvPr>
        </p:nvSpPr>
        <p:spPr/>
        <p:txBody>
          <a:bodyPr>
            <a:normAutofit lnSpcReduction="10000"/>
          </a:bodyPr>
          <a:lstStyle/>
          <a:p>
            <a:pPr lvl="0" algn="just">
              <a:buClr>
                <a:srgbClr val="D9B247"/>
              </a:buClr>
            </a:pPr>
            <a:r>
              <a:rPr lang="es-ES" sz="1800" b="1" dirty="0">
                <a:solidFill>
                  <a:prstClr val="black">
                    <a:lumMod val="85000"/>
                    <a:lumOff val="15000"/>
                  </a:prstClr>
                </a:solidFill>
              </a:rPr>
              <a:t>Sentencia del TSJ: </a:t>
            </a:r>
            <a:r>
              <a:rPr lang="es-ES" sz="1800" dirty="0" smtClean="0">
                <a:solidFill>
                  <a:prstClr val="black">
                    <a:lumMod val="85000"/>
                    <a:lumOff val="15000"/>
                  </a:prstClr>
                </a:solidFill>
              </a:rPr>
              <a:t>para </a:t>
            </a:r>
            <a:r>
              <a:rPr lang="es-ES" sz="1800" dirty="0">
                <a:solidFill>
                  <a:prstClr val="black">
                    <a:lumMod val="85000"/>
                    <a:lumOff val="15000"/>
                  </a:prstClr>
                </a:solidFill>
              </a:rPr>
              <a:t>rechazar el recurso de queja que </a:t>
            </a:r>
            <a:r>
              <a:rPr lang="es-ES" sz="1800" dirty="0" smtClean="0">
                <a:solidFill>
                  <a:prstClr val="black">
                    <a:lumMod val="85000"/>
                    <a:lumOff val="15000"/>
                  </a:prstClr>
                </a:solidFill>
              </a:rPr>
              <a:t>agotó </a:t>
            </a:r>
            <a:r>
              <a:rPr lang="es-ES" sz="1800" dirty="0">
                <a:solidFill>
                  <a:prstClr val="black">
                    <a:lumMod val="85000"/>
                    <a:lumOff val="15000"/>
                  </a:prstClr>
                </a:solidFill>
              </a:rPr>
              <a:t>la instancia en la justicia de la CABA, en sentencia de fecha 27/06/2018, el Superior Tribunal </a:t>
            </a:r>
            <a:r>
              <a:rPr lang="es-ES" sz="1800" dirty="0" smtClean="0">
                <a:solidFill>
                  <a:prstClr val="black">
                    <a:lumMod val="85000"/>
                    <a:lumOff val="15000"/>
                  </a:prstClr>
                </a:solidFill>
              </a:rPr>
              <a:t>destacó: </a:t>
            </a:r>
          </a:p>
          <a:p>
            <a:pPr marL="0" lvl="0" indent="0" algn="just">
              <a:buClr>
                <a:srgbClr val="D9B247"/>
              </a:buClr>
              <a:buNone/>
            </a:pPr>
            <a:r>
              <a:rPr lang="es-ES" sz="1800" dirty="0" smtClean="0">
                <a:solidFill>
                  <a:prstClr val="black">
                    <a:lumMod val="85000"/>
                    <a:lumOff val="15000"/>
                  </a:prstClr>
                </a:solidFill>
              </a:rPr>
              <a:t>“</a:t>
            </a:r>
            <a:r>
              <a:rPr lang="es-ES" sz="1800" i="1" dirty="0">
                <a:solidFill>
                  <a:prstClr val="black">
                    <a:lumMod val="85000"/>
                    <a:lumOff val="15000"/>
                  </a:prstClr>
                </a:solidFill>
                <a:ea typeface="Times New Roman" panose="02020603050405020304" pitchFamily="18" charset="0"/>
              </a:rPr>
              <a:t>La Cámara adoptó el criterio actual de este TSJ desarrollado en la causa ‘</a:t>
            </a:r>
            <a:r>
              <a:rPr lang="es-ES" sz="1800" i="1" dirty="0" err="1">
                <a:solidFill>
                  <a:prstClr val="black">
                    <a:lumMod val="85000"/>
                    <a:lumOff val="15000"/>
                  </a:prstClr>
                </a:solidFill>
                <a:ea typeface="Times New Roman" panose="02020603050405020304" pitchFamily="18" charset="0"/>
              </a:rPr>
              <a:t>Fornaguera</a:t>
            </a:r>
            <a:r>
              <a:rPr lang="es-ES" sz="1800" i="1" dirty="0">
                <a:solidFill>
                  <a:prstClr val="black">
                    <a:lumMod val="85000"/>
                    <a:lumOff val="15000"/>
                  </a:prstClr>
                </a:solidFill>
                <a:ea typeface="Times New Roman" panose="02020603050405020304" pitchFamily="18" charset="0"/>
              </a:rPr>
              <a:t> </a:t>
            </a:r>
            <a:r>
              <a:rPr lang="es-ES" sz="1800" i="1" dirty="0" err="1">
                <a:solidFill>
                  <a:prstClr val="black">
                    <a:lumMod val="85000"/>
                    <a:lumOff val="15000"/>
                  </a:prstClr>
                </a:solidFill>
                <a:ea typeface="Times New Roman" panose="02020603050405020304" pitchFamily="18" charset="0"/>
              </a:rPr>
              <a:t>Sempe</a:t>
            </a:r>
            <a:r>
              <a:rPr lang="es-ES" sz="1800" i="1" dirty="0">
                <a:solidFill>
                  <a:prstClr val="black">
                    <a:lumMod val="85000"/>
                    <a:lumOff val="15000"/>
                  </a:prstClr>
                </a:solidFill>
                <a:ea typeface="Times New Roman" panose="02020603050405020304" pitchFamily="18" charset="0"/>
              </a:rPr>
              <a:t>, Sara Stella y otros c/ GCBA s/ otras demandas contra la </a:t>
            </a:r>
            <a:r>
              <a:rPr lang="es-ES" sz="1800" i="1" dirty="0" err="1">
                <a:solidFill>
                  <a:prstClr val="black">
                    <a:lumMod val="85000"/>
                    <a:lumOff val="15000"/>
                  </a:prstClr>
                </a:solidFill>
                <a:ea typeface="Times New Roman" panose="02020603050405020304" pitchFamily="18" charset="0"/>
              </a:rPr>
              <a:t>Aut</a:t>
            </a:r>
            <a:r>
              <a:rPr lang="es-ES" sz="1800" i="1" dirty="0">
                <a:solidFill>
                  <a:prstClr val="black">
                    <a:lumMod val="85000"/>
                    <a:lumOff val="15000"/>
                  </a:prstClr>
                </a:solidFill>
                <a:ea typeface="Times New Roman" panose="02020603050405020304" pitchFamily="18" charset="0"/>
              </a:rPr>
              <a:t>. Administrativa s/ recurso de inconstitucionalidad </a:t>
            </a:r>
            <a:r>
              <a:rPr lang="es-ES" sz="1800" i="1" dirty="0" smtClean="0">
                <a:solidFill>
                  <a:prstClr val="black">
                    <a:lumMod val="85000"/>
                    <a:lumOff val="15000"/>
                  </a:prstClr>
                </a:solidFill>
                <a:ea typeface="Times New Roman" panose="02020603050405020304" pitchFamily="18" charset="0"/>
              </a:rPr>
              <a:t>concedido’ </a:t>
            </a:r>
            <a:r>
              <a:rPr lang="es-ES" sz="1800" i="1" dirty="0" err="1">
                <a:solidFill>
                  <a:prstClr val="black">
                    <a:lumMod val="85000"/>
                    <a:lumOff val="15000"/>
                  </a:prstClr>
                </a:solidFill>
                <a:ea typeface="Times New Roman" panose="02020603050405020304" pitchFamily="18" charset="0"/>
              </a:rPr>
              <a:t>expte</a:t>
            </a:r>
            <a:r>
              <a:rPr lang="es-ES" sz="1800" i="1" dirty="0">
                <a:solidFill>
                  <a:prstClr val="black">
                    <a:lumMod val="85000"/>
                    <a:lumOff val="15000"/>
                  </a:prstClr>
                </a:solidFill>
                <a:ea typeface="Times New Roman" panose="02020603050405020304" pitchFamily="18" charset="0"/>
              </a:rPr>
              <a:t>. nº 11148/14, sentencia del 23/10/2015, en la cual adherí al voto del Dr. </a:t>
            </a:r>
            <a:r>
              <a:rPr lang="es-ES" sz="1800" i="1" dirty="0" err="1">
                <a:solidFill>
                  <a:prstClr val="black">
                    <a:lumMod val="85000"/>
                    <a:lumOff val="15000"/>
                  </a:prstClr>
                </a:solidFill>
                <a:ea typeface="Times New Roman" panose="02020603050405020304" pitchFamily="18" charset="0"/>
              </a:rPr>
              <a:t>Casás</a:t>
            </a:r>
            <a:r>
              <a:rPr lang="es-ES" sz="1800" i="1" dirty="0">
                <a:solidFill>
                  <a:prstClr val="black">
                    <a:lumMod val="85000"/>
                    <a:lumOff val="15000"/>
                  </a:prstClr>
                </a:solidFill>
                <a:ea typeface="Times New Roman" panose="02020603050405020304" pitchFamily="18" charset="0"/>
              </a:rPr>
              <a:t>, quien sostuvo que </a:t>
            </a:r>
            <a:r>
              <a:rPr lang="es-ES" sz="1800" i="1" dirty="0" smtClean="0">
                <a:solidFill>
                  <a:prstClr val="black">
                    <a:lumMod val="85000"/>
                    <a:lumOff val="15000"/>
                  </a:prstClr>
                </a:solidFill>
                <a:ea typeface="Times New Roman" panose="02020603050405020304" pitchFamily="18" charset="0"/>
              </a:rPr>
              <a:t>‘el </a:t>
            </a:r>
            <a:r>
              <a:rPr lang="es-ES" sz="1800" i="1" dirty="0">
                <a:solidFill>
                  <a:prstClr val="black">
                    <a:lumMod val="85000"/>
                    <a:lumOff val="15000"/>
                  </a:prstClr>
                </a:solidFill>
                <a:ea typeface="Times New Roman" panose="02020603050405020304" pitchFamily="18" charset="0"/>
              </a:rPr>
              <a:t>Código Civil y Comercial de la Nación sancionado por el órgano competente para fijar el alcance y contenido del derecho común ha venido a validar la tesis que este Tribunal sentara en sus decisiones referida a la autonomía local para reglar el plazo de prescripción de los tributos de la jurisdicción —independientemente de la fecha de entrada en vigencia del nuevo plexo, y de los aspectos de derecho </a:t>
            </a:r>
            <a:r>
              <a:rPr lang="es-ES" sz="1800" i="1" dirty="0" err="1">
                <a:solidFill>
                  <a:prstClr val="black">
                    <a:lumMod val="85000"/>
                    <a:lumOff val="15000"/>
                  </a:prstClr>
                </a:solidFill>
                <a:ea typeface="Times New Roman" panose="02020603050405020304" pitchFamily="18" charset="0"/>
              </a:rPr>
              <a:t>intertemporal</a:t>
            </a:r>
            <a:r>
              <a:rPr lang="es-ES" sz="1800" i="1" dirty="0">
                <a:solidFill>
                  <a:prstClr val="black">
                    <a:lumMod val="85000"/>
                    <a:lumOff val="15000"/>
                  </a:prstClr>
                </a:solidFill>
                <a:ea typeface="Times New Roman" panose="02020603050405020304" pitchFamily="18" charset="0"/>
              </a:rPr>
              <a:t>—; y existen suficientes razones para apartarse de la jurisprudencia anterior sentada por la CSJN sobre esta </a:t>
            </a:r>
            <a:r>
              <a:rPr lang="es-ES" sz="1800" i="1" dirty="0" smtClean="0">
                <a:solidFill>
                  <a:prstClr val="black">
                    <a:lumMod val="85000"/>
                    <a:lumOff val="15000"/>
                  </a:prstClr>
                </a:solidFill>
                <a:ea typeface="Times New Roman" panose="02020603050405020304" pitchFamily="18" charset="0"/>
              </a:rPr>
              <a:t>materia’…”- </a:t>
            </a:r>
          </a:p>
          <a:p>
            <a:pPr marL="0" lvl="0" indent="0" algn="just">
              <a:buClr>
                <a:srgbClr val="D9B247"/>
              </a:buClr>
              <a:buNone/>
            </a:pPr>
            <a:r>
              <a:rPr lang="es-ES" sz="1600" dirty="0" smtClean="0">
                <a:solidFill>
                  <a:prstClr val="black">
                    <a:lumMod val="85000"/>
                    <a:lumOff val="15000"/>
                  </a:prstClr>
                </a:solidFill>
                <a:ea typeface="Times New Roman" panose="02020603050405020304" pitchFamily="18" charset="0"/>
              </a:rPr>
              <a:t>- Voto </a:t>
            </a:r>
            <a:r>
              <a:rPr lang="es-ES" sz="1600" dirty="0">
                <a:solidFill>
                  <a:prstClr val="black">
                    <a:lumMod val="85000"/>
                    <a:lumOff val="15000"/>
                  </a:prstClr>
                </a:solidFill>
                <a:ea typeface="Times New Roman" panose="02020603050405020304" pitchFamily="18" charset="0"/>
              </a:rPr>
              <a:t>de la Dra. Ana </a:t>
            </a:r>
            <a:r>
              <a:rPr lang="es-ES" sz="1600" dirty="0" smtClean="0">
                <a:solidFill>
                  <a:prstClr val="black">
                    <a:lumMod val="85000"/>
                    <a:lumOff val="15000"/>
                  </a:prstClr>
                </a:solidFill>
                <a:ea typeface="Times New Roman" panose="02020603050405020304" pitchFamily="18" charset="0"/>
              </a:rPr>
              <a:t>María Conde - </a:t>
            </a:r>
            <a:endParaRPr lang="es-ES" sz="1600" dirty="0">
              <a:solidFill>
                <a:prstClr val="black">
                  <a:lumMod val="85000"/>
                  <a:lumOff val="15000"/>
                </a:prstClr>
              </a:solidFill>
            </a:endParaRPr>
          </a:p>
          <a:p>
            <a:endParaRPr lang="es-AR" dirty="0"/>
          </a:p>
        </p:txBody>
      </p:sp>
    </p:spTree>
    <p:extLst>
      <p:ext uri="{BB962C8B-B14F-4D97-AF65-F5344CB8AC3E}">
        <p14:creationId xmlns:p14="http://schemas.microsoft.com/office/powerpoint/2010/main" val="343885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000" b="1" dirty="0" smtClean="0">
                <a:solidFill>
                  <a:srgbClr val="00B050"/>
                </a:solidFill>
              </a:rPr>
              <a:t>“MOONSEA </a:t>
            </a:r>
            <a:r>
              <a:rPr lang="es-AR" sz="2000" b="1" dirty="0">
                <a:solidFill>
                  <a:srgbClr val="00B050"/>
                </a:solidFill>
              </a:rPr>
              <a:t>S.A. S/ QUEJA POR RECURSO EXTRAORDINARIO DENEGADO EN GCBA C/ MOONSEA S.A. S / EJ. FISC.-ING. BRUTO”.</a:t>
            </a:r>
            <a:br>
              <a:rPr lang="es-AR" sz="2000" b="1" dirty="0">
                <a:solidFill>
                  <a:srgbClr val="00B050"/>
                </a:solidFill>
              </a:rPr>
            </a:br>
            <a:r>
              <a:rPr lang="es-AR" sz="1800" b="1" dirty="0">
                <a:solidFill>
                  <a:prstClr val="black"/>
                </a:solidFill>
              </a:rPr>
              <a:t>Corte Suprema de Justicia de la Nación (12/11/2020)</a:t>
            </a:r>
            <a:endParaRPr lang="es-AR" dirty="0"/>
          </a:p>
        </p:txBody>
      </p:sp>
      <p:sp>
        <p:nvSpPr>
          <p:cNvPr id="3" name="Marcador de contenido 2"/>
          <p:cNvSpPr>
            <a:spLocks noGrp="1"/>
          </p:cNvSpPr>
          <p:nvPr>
            <p:ph idx="1"/>
          </p:nvPr>
        </p:nvSpPr>
        <p:spPr/>
        <p:txBody>
          <a:bodyPr>
            <a:normAutofit/>
          </a:bodyPr>
          <a:lstStyle/>
          <a:p>
            <a:pPr marL="0" indent="0" algn="just">
              <a:buNone/>
            </a:pPr>
            <a:endParaRPr lang="es-ES" sz="1800" i="1" dirty="0" smtClean="0"/>
          </a:p>
          <a:p>
            <a:pPr marL="0" indent="0" algn="just">
              <a:buNone/>
            </a:pPr>
            <a:r>
              <a:rPr lang="es-ES" sz="1800" i="1" dirty="0" smtClean="0"/>
              <a:t>“</a:t>
            </a:r>
            <a:r>
              <a:rPr lang="es-AR" sz="1800" i="1" dirty="0"/>
              <a:t>La recurrente viene sosteniendo que la acción para obtener el cumplimiento forzado de la obligación tributaria cuyo cobro aquí se persigue se hallaría prescripta con arreglo a lo previsto en el artículo 4027, inciso 3 del derogado Código Civil; norma que afirma aplicable al supuesto que nos ocupa con arreglo a la doctrina sentada por la Corte Suprema de Justicia de la Nación (CSJN) in re </a:t>
            </a:r>
            <a:r>
              <a:rPr lang="es-AR" sz="1800" i="1" dirty="0" smtClean="0"/>
              <a:t>‘</a:t>
            </a:r>
            <a:r>
              <a:rPr lang="es-AR" sz="1800" i="1" dirty="0" err="1" smtClean="0"/>
              <a:t>Filcrosa</a:t>
            </a:r>
            <a:r>
              <a:rPr lang="es-AR" sz="1800" i="1" dirty="0" smtClean="0"/>
              <a:t>’ </a:t>
            </a:r>
            <a:r>
              <a:rPr lang="es-AR" sz="1800" i="1" dirty="0"/>
              <a:t>y a lo decidido por este Tribunal Superior in re </a:t>
            </a:r>
            <a:r>
              <a:rPr lang="es-AR" sz="1800" i="1" dirty="0" smtClean="0"/>
              <a:t>‘</a:t>
            </a:r>
            <a:r>
              <a:rPr lang="es-AR" sz="1800" i="1" dirty="0" err="1" smtClean="0"/>
              <a:t>Bottoni</a:t>
            </a:r>
            <a:r>
              <a:rPr lang="es-AR" sz="1800" i="1" dirty="0" smtClean="0"/>
              <a:t> </a:t>
            </a:r>
            <a:r>
              <a:rPr lang="es-AR" sz="1800" i="1" dirty="0"/>
              <a:t>Julio Heriberto s/queja por recurso de inconstitucionalidad denegado en ‘GCBA c/</a:t>
            </a:r>
            <a:r>
              <a:rPr lang="es-AR" sz="1800" i="1" dirty="0" err="1"/>
              <a:t>Bottoni</a:t>
            </a:r>
            <a:r>
              <a:rPr lang="es-AR" sz="1800" i="1" dirty="0"/>
              <a:t>, Julio H. s/ej. Fisc. – radicación de vehículos-</a:t>
            </a:r>
            <a:r>
              <a:rPr lang="es-AR" sz="1800" i="1" dirty="0" smtClean="0"/>
              <a:t>’ </a:t>
            </a:r>
            <a:r>
              <a:rPr lang="es-AR" sz="1800" i="1" dirty="0"/>
              <a:t>expediente n° 6816/09, sentencia del 4 de julio de </a:t>
            </a:r>
            <a:r>
              <a:rPr lang="es-AR" sz="1800" i="1" dirty="0" smtClean="0"/>
              <a:t>2012….</a:t>
            </a:r>
            <a:r>
              <a:rPr lang="es-ES" sz="1800" i="1" dirty="0" smtClean="0"/>
              <a:t>.solo </a:t>
            </a:r>
            <a:r>
              <a:rPr lang="es-ES" sz="1800" i="1" dirty="0"/>
              <a:t>cabe agregar que —</a:t>
            </a:r>
            <a:r>
              <a:rPr lang="es-AR" sz="1800" i="1" dirty="0"/>
              <a:t>en base a las consideraciones expuestas en el precedente </a:t>
            </a:r>
            <a:r>
              <a:rPr lang="es-AR" sz="1800" i="1" dirty="0" smtClean="0"/>
              <a:t>‘</a:t>
            </a:r>
            <a:r>
              <a:rPr lang="es-AR" sz="1800" i="1" dirty="0" err="1" smtClean="0"/>
              <a:t>Fornaguera</a:t>
            </a:r>
            <a:r>
              <a:rPr lang="es-AR" sz="1800" i="1" dirty="0" smtClean="0"/>
              <a:t> </a:t>
            </a:r>
            <a:r>
              <a:rPr lang="es-AR" sz="1800" i="1" dirty="0" err="1" smtClean="0"/>
              <a:t>Sempe</a:t>
            </a:r>
            <a:r>
              <a:rPr lang="es-AR" sz="1800" i="1" dirty="0" smtClean="0"/>
              <a:t>’—, </a:t>
            </a:r>
            <a:r>
              <a:rPr lang="es-AR" sz="1800" i="1" dirty="0"/>
              <a:t>la supuesta potestad del Congreso Nacional para regular los aspectos atinentes al instituto de la prescripción de los tributos locales, no es </a:t>
            </a:r>
            <a:r>
              <a:rPr lang="es-AR" sz="1800" i="1" dirty="0" smtClean="0"/>
              <a:t>tal…”.-  </a:t>
            </a:r>
          </a:p>
          <a:p>
            <a:pPr marL="0" indent="0" algn="just">
              <a:buNone/>
            </a:pPr>
            <a:r>
              <a:rPr lang="es-AR" sz="1600" dirty="0" smtClean="0"/>
              <a:t>- Voto del Dr. Luis Francisco Lozano -  </a:t>
            </a:r>
            <a:endParaRPr lang="es-AR" sz="1600" dirty="0"/>
          </a:p>
          <a:p>
            <a:pPr algn="just"/>
            <a:endParaRPr lang="es-AR" sz="1800" i="1" dirty="0"/>
          </a:p>
          <a:p>
            <a:endParaRPr lang="es-AR" dirty="0"/>
          </a:p>
        </p:txBody>
      </p:sp>
    </p:spTree>
    <p:extLst>
      <p:ext uri="{BB962C8B-B14F-4D97-AF65-F5344CB8AC3E}">
        <p14:creationId xmlns:p14="http://schemas.microsoft.com/office/powerpoint/2010/main" val="24294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000" b="1" dirty="0" smtClean="0">
                <a:solidFill>
                  <a:srgbClr val="00B050"/>
                </a:solidFill>
              </a:rPr>
              <a:t>“MOONSEA </a:t>
            </a:r>
            <a:r>
              <a:rPr lang="es-AR" sz="2000" b="1" dirty="0">
                <a:solidFill>
                  <a:srgbClr val="00B050"/>
                </a:solidFill>
              </a:rPr>
              <a:t>S.A. S/ QUEJA POR RECURSO EXTRAORDINARIO DENEGADO EN GCBA C/ MOONSEA S.A. S / EJ. FISC.-ING. BRUTO”.</a:t>
            </a:r>
            <a:br>
              <a:rPr lang="es-AR" sz="2000" b="1" dirty="0">
                <a:solidFill>
                  <a:srgbClr val="00B050"/>
                </a:solidFill>
              </a:rPr>
            </a:br>
            <a:r>
              <a:rPr lang="es-AR" sz="1800" b="1" dirty="0">
                <a:solidFill>
                  <a:prstClr val="black"/>
                </a:solidFill>
              </a:rPr>
              <a:t>Corte Suprema de Justicia de la Nación (12/11/2020)</a:t>
            </a:r>
            <a:endParaRPr lang="es-AR" dirty="0"/>
          </a:p>
        </p:txBody>
      </p:sp>
      <p:sp>
        <p:nvSpPr>
          <p:cNvPr id="3" name="Marcador de contenido 2"/>
          <p:cNvSpPr>
            <a:spLocks noGrp="1"/>
          </p:cNvSpPr>
          <p:nvPr>
            <p:ph idx="1"/>
          </p:nvPr>
        </p:nvSpPr>
        <p:spPr/>
        <p:txBody>
          <a:bodyPr>
            <a:normAutofit/>
          </a:bodyPr>
          <a:lstStyle/>
          <a:p>
            <a:pPr algn="just"/>
            <a:endParaRPr lang="es-ES" sz="1800" b="1" dirty="0" smtClean="0"/>
          </a:p>
          <a:p>
            <a:pPr algn="just"/>
            <a:r>
              <a:rPr lang="es-ES" sz="1800" b="1" dirty="0" smtClean="0"/>
              <a:t>Sentencia de la CSJN: </a:t>
            </a:r>
            <a:r>
              <a:rPr lang="es-ES" sz="1800" dirty="0" smtClean="0"/>
              <a:t>el tribunal acoge el planteo de la empresa, haciendo lugar a su pretensión con sustento en doctrina legal surgida en los </a:t>
            </a:r>
            <a:r>
              <a:rPr lang="es-ES" sz="1800" dirty="0"/>
              <a:t>autos </a:t>
            </a:r>
            <a:r>
              <a:rPr lang="es-ES" sz="1800" i="1" dirty="0" smtClean="0"/>
              <a:t>“Volkswagen </a:t>
            </a:r>
            <a:r>
              <a:rPr lang="es-ES" sz="1800" i="1" dirty="0"/>
              <a:t>de Ahorro para Fines Determinados S.A”, (Fallos: 342:1903</a:t>
            </a:r>
            <a:r>
              <a:rPr lang="es-ES" sz="1800" i="1" dirty="0" smtClean="0"/>
              <a:t>), </a:t>
            </a:r>
            <a:r>
              <a:rPr lang="es-ES" sz="1800" dirty="0" smtClean="0"/>
              <a:t>exponiéndose que el Dr. </a:t>
            </a:r>
            <a:r>
              <a:rPr lang="es-ES" sz="1800" dirty="0" err="1" smtClean="0"/>
              <a:t>Rossatti</a:t>
            </a:r>
            <a:r>
              <a:rPr lang="es-ES" sz="1800" dirty="0" smtClean="0"/>
              <a:t> mantiene la disidencia esgrimida en aquella causa. </a:t>
            </a:r>
          </a:p>
          <a:p>
            <a:pPr marL="0" indent="0" algn="just">
              <a:buNone/>
            </a:pPr>
            <a:r>
              <a:rPr lang="es-ES" sz="2000" i="1" dirty="0" smtClean="0"/>
              <a:t>“…de </a:t>
            </a:r>
            <a:r>
              <a:rPr lang="es-ES" sz="2000" i="1" dirty="0"/>
              <a:t>conformidad con lo dictaminado por la señora Procuradora Fiscal, por mayoría, se hace lugar a la queja, se declara formalmente procedente el recurso extraordinario y se revoca la sentencia apelada. Vuelvan los autos al tribunal de origen a fin de que, por quien corresponda, dicte un nuevo fallo con arreglo a lo aquí expresado. Con </a:t>
            </a:r>
            <a:r>
              <a:rPr lang="es-ES" sz="2000" i="1" dirty="0" smtClean="0"/>
              <a:t>costas”.</a:t>
            </a:r>
          </a:p>
          <a:p>
            <a:pPr marL="0" indent="0" algn="just">
              <a:buNone/>
            </a:pPr>
            <a:endParaRPr lang="es-AR" sz="2000" i="1" dirty="0"/>
          </a:p>
        </p:txBody>
      </p:sp>
    </p:spTree>
    <p:extLst>
      <p:ext uri="{BB962C8B-B14F-4D97-AF65-F5344CB8AC3E}">
        <p14:creationId xmlns:p14="http://schemas.microsoft.com/office/powerpoint/2010/main" val="4098435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000" b="1" dirty="0" smtClean="0">
                <a:solidFill>
                  <a:srgbClr val="00B050"/>
                </a:solidFill>
              </a:rPr>
              <a:t>“MOONSEA </a:t>
            </a:r>
            <a:r>
              <a:rPr lang="es-AR" sz="2000" b="1" dirty="0">
                <a:solidFill>
                  <a:srgbClr val="00B050"/>
                </a:solidFill>
              </a:rPr>
              <a:t>S.A. S/ QUEJA POR RECURSO EXTRAORDINARIO DENEGADO EN GCBA C/ MOONSEA S.A. S / EJ. FISC.-ING. BRUTO”.</a:t>
            </a:r>
            <a:br>
              <a:rPr lang="es-AR" sz="2000" b="1" dirty="0">
                <a:solidFill>
                  <a:srgbClr val="00B050"/>
                </a:solidFill>
              </a:rPr>
            </a:br>
            <a:r>
              <a:rPr lang="es-AR" sz="1800" b="1" dirty="0" smtClean="0">
                <a:solidFill>
                  <a:prstClr val="black"/>
                </a:solidFill>
              </a:rPr>
              <a:t>Corte </a:t>
            </a:r>
            <a:r>
              <a:rPr lang="es-AR" sz="1800" b="1" dirty="0">
                <a:solidFill>
                  <a:prstClr val="black"/>
                </a:solidFill>
              </a:rPr>
              <a:t>Suprema de Justicia de la Nación (12/11/2020)</a:t>
            </a:r>
            <a:endParaRPr lang="es-AR" dirty="0"/>
          </a:p>
        </p:txBody>
      </p:sp>
      <p:sp>
        <p:nvSpPr>
          <p:cNvPr id="3" name="Marcador de contenido 2"/>
          <p:cNvSpPr>
            <a:spLocks noGrp="1"/>
          </p:cNvSpPr>
          <p:nvPr>
            <p:ph idx="1"/>
          </p:nvPr>
        </p:nvSpPr>
        <p:spPr>
          <a:xfrm>
            <a:off x="1295401" y="2556931"/>
            <a:ext cx="9601196" cy="3580257"/>
          </a:xfrm>
        </p:spPr>
        <p:txBody>
          <a:bodyPr>
            <a:normAutofit fontScale="92500" lnSpcReduction="10000"/>
          </a:bodyPr>
          <a:lstStyle/>
          <a:p>
            <a:pPr algn="just"/>
            <a:r>
              <a:rPr lang="es-ES" sz="1800" dirty="0" smtClean="0"/>
              <a:t>En razón de lo considerado, cabe entonces traer a colación el Dictamen de Procuración en los autos  “</a:t>
            </a:r>
            <a:r>
              <a:rPr lang="es-ES" sz="1800" i="1" dirty="0" smtClean="0">
                <a:solidFill>
                  <a:prstClr val="black">
                    <a:lumMod val="85000"/>
                    <a:lumOff val="15000"/>
                  </a:prstClr>
                </a:solidFill>
              </a:rPr>
              <a:t>Volkswagen </a:t>
            </a:r>
            <a:r>
              <a:rPr lang="es-ES" sz="1800" i="1" dirty="0">
                <a:solidFill>
                  <a:prstClr val="black">
                    <a:lumMod val="85000"/>
                    <a:lumOff val="15000"/>
                  </a:prstClr>
                </a:solidFill>
              </a:rPr>
              <a:t>de Ahorro para Fines Determinados S.A”, (Fallos: </a:t>
            </a:r>
            <a:r>
              <a:rPr lang="es-ES" sz="1800" i="1" dirty="0" smtClean="0">
                <a:solidFill>
                  <a:prstClr val="black">
                    <a:lumMod val="85000"/>
                    <a:lumOff val="15000"/>
                  </a:prstClr>
                </a:solidFill>
              </a:rPr>
              <a:t>342:1903) </a:t>
            </a:r>
            <a:r>
              <a:rPr lang="es-ES" sz="1800" dirty="0" smtClean="0">
                <a:solidFill>
                  <a:prstClr val="black">
                    <a:lumMod val="85000"/>
                    <a:lumOff val="15000"/>
                  </a:prstClr>
                </a:solidFill>
              </a:rPr>
              <a:t>que a partir de su emisión en el año 2019, resulta la doctrina legal a la cual la Excma. Corte se remite en la actualidad: </a:t>
            </a:r>
          </a:p>
          <a:p>
            <a:pPr marL="0" indent="0" algn="just">
              <a:buNone/>
            </a:pPr>
            <a:r>
              <a:rPr lang="es-ES" sz="2100" dirty="0"/>
              <a:t>“</a:t>
            </a:r>
            <a:r>
              <a:rPr lang="es-ES" sz="2100" i="1" dirty="0"/>
              <a:t>A fs. 297/316 vta. obra el recurso extraordinario deducido por la actora, cuya denegación (ver fs. 368/371) dio lugar a esta presentación directa. Circunscribió sus agravios al rechazo de su defensa de prescripción con respecto a los períodos </a:t>
            </a:r>
            <a:r>
              <a:rPr lang="es-ES" sz="2100" i="1" dirty="0" smtClean="0"/>
              <a:t>fiscales </a:t>
            </a:r>
            <a:r>
              <a:rPr lang="es-ES" sz="2100" i="1" dirty="0"/>
              <a:t>1987 al 1994, ambos inclusive, ya que el a qua entendió aplicables las normas de los arts. 102 y </a:t>
            </a:r>
            <a:r>
              <a:rPr lang="es-ES" sz="2100" i="1" dirty="0" err="1"/>
              <a:t>cc.</a:t>
            </a:r>
            <a:r>
              <a:rPr lang="es-ES" sz="2100" i="1" dirty="0"/>
              <a:t> del Código Fiscal (actualmente arts. 120 y </a:t>
            </a:r>
            <a:r>
              <a:rPr lang="es-ES" sz="2100" i="1" dirty="0" err="1"/>
              <a:t>cc.</a:t>
            </a:r>
            <a:r>
              <a:rPr lang="es-ES" sz="2100" i="1" dirty="0"/>
              <a:t>), dejando de lado lo preceptuado por el Código -3- Civil entonces vigente al respecto, lo que importa contrariar lo normado en el arto 75, inc. 12, de la Carta Magna, y alzarse en contra de lo decidido por esa Corte en la causa de Fallos: 326:3899, entre muchos otros precedentes. Tal decisión lesiona, además, sus derechos de propiedad, de defensa en juicio y las </a:t>
            </a:r>
            <a:r>
              <a:rPr lang="es-ES" sz="2100" i="1" dirty="0" smtClean="0"/>
              <a:t>garantías </a:t>
            </a:r>
            <a:r>
              <a:rPr lang="es-ES" sz="2100" i="1" dirty="0"/>
              <a:t>del debido proceso, y de </a:t>
            </a:r>
            <a:r>
              <a:rPr lang="es-ES" sz="2100" i="1" dirty="0" smtClean="0"/>
              <a:t>supremacía </a:t>
            </a:r>
            <a:r>
              <a:rPr lang="es-ES" sz="2100" i="1" dirty="0"/>
              <a:t>normativa (arts. 14, 17, 18, 28 Y 31 de la Constitución Nacional), lo cual no sólo involucra una cuestión federal, sino que además configura una clara causal de arbitrariedad de </a:t>
            </a:r>
            <a:r>
              <a:rPr lang="es-ES" sz="2100" i="1" dirty="0" smtClean="0"/>
              <a:t>sentencia”. </a:t>
            </a:r>
            <a:endParaRPr lang="es-AR" sz="2100" i="1" dirty="0"/>
          </a:p>
        </p:txBody>
      </p:sp>
    </p:spTree>
    <p:extLst>
      <p:ext uri="{BB962C8B-B14F-4D97-AF65-F5344CB8AC3E}">
        <p14:creationId xmlns:p14="http://schemas.microsoft.com/office/powerpoint/2010/main" val="3711720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2000" b="1" dirty="0" smtClean="0">
                <a:solidFill>
                  <a:srgbClr val="00B050"/>
                </a:solidFill>
              </a:rPr>
              <a:t>“MONTAMAT Y ASOCIADOS S.R.L. C/ PROVINCIA DE NEUQUÉN S/ ACCIÓN PROCESAL ADMINISTRATIVA”.</a:t>
            </a:r>
            <a:br>
              <a:rPr lang="es-AR" sz="2000" b="1" dirty="0" smtClean="0">
                <a:solidFill>
                  <a:srgbClr val="00B050"/>
                </a:solidFill>
              </a:rPr>
            </a:br>
            <a:r>
              <a:rPr lang="es-AR" sz="2000" b="1" dirty="0" smtClean="0">
                <a:solidFill>
                  <a:schemeClr val="tx1"/>
                </a:solidFill>
              </a:rPr>
              <a:t>Corte Suprema de Justicia de la Nación (08/10/2020)</a:t>
            </a:r>
            <a:endParaRPr lang="es-AR" sz="2000" b="1" dirty="0">
              <a:solidFill>
                <a:schemeClr val="tx1"/>
              </a:solidFill>
            </a:endParaRPr>
          </a:p>
        </p:txBody>
      </p:sp>
      <p:sp>
        <p:nvSpPr>
          <p:cNvPr id="3" name="Marcador de contenido 2"/>
          <p:cNvSpPr>
            <a:spLocks noGrp="1"/>
          </p:cNvSpPr>
          <p:nvPr>
            <p:ph idx="1"/>
          </p:nvPr>
        </p:nvSpPr>
        <p:spPr>
          <a:xfrm>
            <a:off x="1295401" y="2556931"/>
            <a:ext cx="9601196" cy="3588495"/>
          </a:xfrm>
        </p:spPr>
        <p:txBody>
          <a:bodyPr>
            <a:normAutofit fontScale="92500" lnSpcReduction="20000"/>
          </a:bodyPr>
          <a:lstStyle/>
          <a:p>
            <a:pPr algn="just"/>
            <a:r>
              <a:rPr lang="es-ES" sz="1800" b="1" dirty="0" smtClean="0"/>
              <a:t>El caso</a:t>
            </a:r>
            <a:r>
              <a:rPr lang="es-ES" sz="1800" b="1" dirty="0"/>
              <a:t>: </a:t>
            </a:r>
            <a:endParaRPr lang="es-ES" sz="1800" b="1" dirty="0" smtClean="0"/>
          </a:p>
          <a:p>
            <a:pPr marL="0" indent="0" algn="just">
              <a:buNone/>
            </a:pPr>
            <a:r>
              <a:rPr lang="es-ES" sz="1800" dirty="0" smtClean="0"/>
              <a:t>El </a:t>
            </a:r>
            <a:r>
              <a:rPr lang="es-ES" sz="1800" dirty="0"/>
              <a:t>Tribunal Superior de Justicia de la Provincia del Neuquén (Sala Procesal Administrativa) rechazó la demanda promovida por la empresa actora contra dicha provincia, a fin de que se declare la nulidad del decreto local 1479/12 y, en consecuencia, se le abone una suma de dinero en concepto de honorarios impagos que se originan en la relación contractual que vinculó a las partes, más intereses y costas. Tras realizar una detallada reseña de lo ocurrido en la causa y de los argumentos expuestos por las partes, el tribunal examinó en primer lugar la defensa de prescripción opuesta por la demandada. Al respecto, sostuvo que dicho instituto debe ser analizado de conformidad con las normas de derecho público local y que, </a:t>
            </a:r>
            <a:r>
              <a:rPr lang="es-ES" sz="1800" dirty="0" smtClean="0"/>
              <a:t>en </a:t>
            </a:r>
            <a:r>
              <a:rPr lang="es-ES" sz="1800" dirty="0"/>
              <a:t>el caso, la norma aplicable es la ley provincial 1284</a:t>
            </a:r>
            <a:r>
              <a:rPr lang="es-ES" sz="1800" dirty="0" smtClean="0"/>
              <a:t>.</a:t>
            </a:r>
          </a:p>
          <a:p>
            <a:pPr marL="0" indent="0" algn="just">
              <a:buNone/>
            </a:pPr>
            <a:r>
              <a:rPr lang="es-ES" sz="1800" dirty="0"/>
              <a:t>Con remisión a los fundamentos vertidos en otros precedentes, expresó que la ley mencionada se caracteriza por su unidad recursiva, simplificación procesal, inexistencia de plazos perentorios que lleven a la pérdida de derechos, siendo la prescripción el único límite temporal para el ejercicio de los derechos. Añadió que, en atención a lo dispuesto por los arts. 75, inc. 12, y 126 de la Constitución Nacional, se </a:t>
            </a:r>
            <a:r>
              <a:rPr lang="es-ES" sz="1800" dirty="0" smtClean="0"/>
              <a:t>extrae </a:t>
            </a:r>
            <a:r>
              <a:rPr lang="es-ES" sz="1800" dirty="0"/>
              <a:t>que si las obligaciones de derecho público no fueron delegadas a la Nación, tampoco se le delegó una de las formas de su extinción, cual es la prescripción.</a:t>
            </a:r>
            <a:endParaRPr lang="es-AR" sz="1800" dirty="0"/>
          </a:p>
        </p:txBody>
      </p:sp>
    </p:spTree>
    <p:extLst>
      <p:ext uri="{BB962C8B-B14F-4D97-AF65-F5344CB8AC3E}">
        <p14:creationId xmlns:p14="http://schemas.microsoft.com/office/powerpoint/2010/main" val="447137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000" b="1" dirty="0">
                <a:solidFill>
                  <a:srgbClr val="00B050"/>
                </a:solidFill>
              </a:rPr>
              <a:t>“MONTAMAT Y ASOCIADOS S.R.L. C/ PROVINCIA DE NEUQUÉN S/ ACCIÓN PROCESAL ADMINISTRATIVA”.</a:t>
            </a:r>
            <a:br>
              <a:rPr lang="es-AR" sz="2000" b="1" dirty="0">
                <a:solidFill>
                  <a:srgbClr val="00B050"/>
                </a:solidFill>
              </a:rPr>
            </a:br>
            <a:r>
              <a:rPr lang="es-AR" sz="2000" b="1" dirty="0">
                <a:solidFill>
                  <a:prstClr val="black"/>
                </a:solidFill>
              </a:rPr>
              <a:t>Corte Suprema de Justicia de la Nación (08/10/2020)</a:t>
            </a:r>
            <a:endParaRPr lang="es-AR" dirty="0"/>
          </a:p>
        </p:txBody>
      </p:sp>
      <p:sp>
        <p:nvSpPr>
          <p:cNvPr id="3" name="Marcador de contenido 2"/>
          <p:cNvSpPr>
            <a:spLocks noGrp="1"/>
          </p:cNvSpPr>
          <p:nvPr>
            <p:ph idx="1"/>
          </p:nvPr>
        </p:nvSpPr>
        <p:spPr/>
        <p:txBody>
          <a:bodyPr>
            <a:normAutofit/>
          </a:bodyPr>
          <a:lstStyle/>
          <a:p>
            <a:pPr algn="just"/>
            <a:r>
              <a:rPr lang="es-ES" sz="1800" i="1" dirty="0" smtClean="0"/>
              <a:t>“Sostuvo </a:t>
            </a:r>
            <a:r>
              <a:rPr lang="es-ES" sz="1800" i="1" dirty="0"/>
              <a:t>que si el objetivo del criterio plasmado por el Alto Tribunal en el caso </a:t>
            </a:r>
            <a:r>
              <a:rPr lang="es-ES" sz="1800" i="1" dirty="0" smtClean="0"/>
              <a:t>‘</a:t>
            </a:r>
            <a:r>
              <a:rPr lang="es-ES" sz="1800" i="1" dirty="0" err="1" smtClean="0"/>
              <a:t>Filcrosa</a:t>
            </a:r>
            <a:r>
              <a:rPr lang="es-ES" sz="1800" i="1" dirty="0" smtClean="0"/>
              <a:t>’ era </a:t>
            </a:r>
            <a:r>
              <a:rPr lang="es-ES" sz="1800" i="1" dirty="0"/>
              <a:t>la uniformidad nacional de los plazos de prescripción, no puede pasarse por alto que la unificación legislativa, en tanto es una tarea eminentemente política y no judicial, debía ser encauzada a través de un proceso federal de concertación, respetuoso de las autonomías provinciales y la división de poderes. La solución brindada por el legislador local -agregó- tiende a preservar adecuadamente la seguridad jurídica y la estabilidad, a la par de garantizar el derecho de los </a:t>
            </a:r>
            <a:r>
              <a:rPr lang="es-ES" sz="1800" i="1" dirty="0" smtClean="0"/>
              <a:t>administrados”</a:t>
            </a:r>
            <a:endParaRPr lang="es-ES" sz="1800" b="1" i="1" dirty="0"/>
          </a:p>
          <a:p>
            <a:pPr algn="just"/>
            <a:r>
              <a:rPr lang="es-ES" sz="1800" b="1" dirty="0" smtClean="0"/>
              <a:t>Sentencia: </a:t>
            </a:r>
            <a:r>
              <a:rPr lang="es-ES" sz="1800" dirty="0" smtClean="0"/>
              <a:t>la Corte hace lugar al planteo de la actora sustentada en el dictamen emitido por la Procuración </a:t>
            </a:r>
            <a:r>
              <a:rPr lang="es-ES" sz="2000" i="1" dirty="0" smtClean="0"/>
              <a:t>“</a:t>
            </a:r>
            <a:r>
              <a:rPr lang="es-ES" sz="1800" i="1" dirty="0" smtClean="0"/>
              <a:t>Por </a:t>
            </a:r>
            <a:r>
              <a:rPr lang="es-ES" sz="1800" i="1" dirty="0"/>
              <a:t>ello, de conformidad con lo dictaminado por la señora Procuradora Fiscal, se declara admisible el recurso de hecho, se declara procedente el recurso extraordinario y se revoca la sentencia apelada. Con costas. Reintégrese el depósito de fs. 2. Agréguese la queja a los autos principales y remítase al tribunal de origen a fin de que, por quien corresponda, se dicte un nuevo pronunciamiento con arreglo al presente. Notifíquese y, oportunamente, </a:t>
            </a:r>
            <a:r>
              <a:rPr lang="es-ES" sz="1800" i="1" dirty="0" smtClean="0"/>
              <a:t>devuélvase”. </a:t>
            </a:r>
            <a:endParaRPr lang="es-ES" sz="1800" i="1" dirty="0"/>
          </a:p>
          <a:p>
            <a:endParaRPr lang="es-AR" sz="2000" b="1" dirty="0"/>
          </a:p>
        </p:txBody>
      </p:sp>
    </p:spTree>
    <p:extLst>
      <p:ext uri="{BB962C8B-B14F-4D97-AF65-F5344CB8AC3E}">
        <p14:creationId xmlns:p14="http://schemas.microsoft.com/office/powerpoint/2010/main" val="1712248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000" b="1" dirty="0">
                <a:solidFill>
                  <a:srgbClr val="00B050"/>
                </a:solidFill>
              </a:rPr>
              <a:t>“MONTAMAT Y ASOCIADOS S.R.L. C/ PROVINCIA DE NEUQUÉN S/ ACCIÓN PROCESAL ADMINISTRATIVA”.</a:t>
            </a:r>
            <a:br>
              <a:rPr lang="es-AR" sz="2000" b="1" dirty="0">
                <a:solidFill>
                  <a:srgbClr val="00B050"/>
                </a:solidFill>
              </a:rPr>
            </a:br>
            <a:r>
              <a:rPr lang="es-AR" sz="2000" b="1" dirty="0">
                <a:solidFill>
                  <a:prstClr val="black"/>
                </a:solidFill>
              </a:rPr>
              <a:t>Corte Suprema de Justicia de la Nación (08/10/2020)</a:t>
            </a:r>
            <a:endParaRPr lang="es-AR" dirty="0"/>
          </a:p>
        </p:txBody>
      </p:sp>
      <p:sp>
        <p:nvSpPr>
          <p:cNvPr id="3" name="Marcador de contenido 2"/>
          <p:cNvSpPr>
            <a:spLocks noGrp="1"/>
          </p:cNvSpPr>
          <p:nvPr>
            <p:ph idx="1"/>
          </p:nvPr>
        </p:nvSpPr>
        <p:spPr/>
        <p:txBody>
          <a:bodyPr/>
          <a:lstStyle/>
          <a:p>
            <a:r>
              <a:rPr lang="es-ES" sz="1800" b="1" dirty="0" smtClean="0"/>
              <a:t>Dictamen de la Procuración: </a:t>
            </a:r>
          </a:p>
          <a:p>
            <a:pPr marL="0" indent="0" algn="just">
              <a:buNone/>
            </a:pPr>
            <a:r>
              <a:rPr lang="es-ES" sz="1800" i="1" dirty="0"/>
              <a:t>“Ante todo, cabe precisar que la controversia de autos se circunscribe a determinar si la legislatura local puede establecer para sus obligaciones un régimen de prescripción liberatoria diverso del fijado por el Congreso Nacional. Al respecto, corresponde aclarar que el conflicto se presenta entre las normas del Código de Procedimiento Administrativo de la Provincia del Neuquén (arts. 191 y 193) Y el anterior Código Civil -ley 340 y sus modificaciones- aplicable al caso en virtud de que, Código si bien hoy se encuentra derogado y reemplazado por el Civil y Comercial de la Nación -aprobado por la ley </a:t>
            </a:r>
            <a:r>
              <a:rPr lang="es-ES" sz="1800" i="1" dirty="0" smtClean="0"/>
              <a:t>26.994, </a:t>
            </a:r>
            <a:r>
              <a:rPr lang="es-ES" sz="1800" i="1" dirty="0"/>
              <a:t>bajo ese régimen quedó agotada o consumada la situación </a:t>
            </a:r>
            <a:r>
              <a:rPr lang="es-ES" sz="1800" i="1" dirty="0" smtClean="0"/>
              <a:t>jurídica </a:t>
            </a:r>
            <a:r>
              <a:rPr lang="es-ES" sz="1800" i="1" dirty="0"/>
              <a:t>en examen. Sentado lo anterior, se advierte que, sin duda alguna, la cuestión </a:t>
            </a:r>
            <a:r>
              <a:rPr lang="es-ES" sz="1800" i="1" dirty="0" smtClean="0"/>
              <a:t>así </a:t>
            </a:r>
            <a:r>
              <a:rPr lang="es-ES" sz="1800" i="1" dirty="0"/>
              <a:t>planteada fue resuelta por el Alto Tribunal en numerosos precedentes, entre los cuales cabe destacar los de Fallos: 235:571; 275:254; 311:1795; 320:1344; 326:3899; 327:2631, 3187; 332:2108, 2250; entre muchos </a:t>
            </a:r>
            <a:r>
              <a:rPr lang="es-ES" sz="1800" i="1" dirty="0" smtClean="0"/>
              <a:t>otros”</a:t>
            </a:r>
          </a:p>
          <a:p>
            <a:endParaRPr lang="es-AR" dirty="0"/>
          </a:p>
        </p:txBody>
      </p:sp>
    </p:spTree>
    <p:extLst>
      <p:ext uri="{BB962C8B-B14F-4D97-AF65-F5344CB8AC3E}">
        <p14:creationId xmlns:p14="http://schemas.microsoft.com/office/powerpoint/2010/main" val="13010488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400</TotalTime>
  <Words>3869</Words>
  <Application>Microsoft Office PowerPoint</Application>
  <PresentationFormat>Panorámica</PresentationFormat>
  <Paragraphs>69</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 Unicode MS</vt:lpstr>
      <vt:lpstr>Arial</vt:lpstr>
      <vt:lpstr>Calibri</vt:lpstr>
      <vt:lpstr>Garamond</vt:lpstr>
      <vt:lpstr>Times New Roman</vt:lpstr>
      <vt:lpstr>Orgánico</vt:lpstr>
      <vt:lpstr>CICLO DE JURISPRUDENCIA TRIBUTARIA  TRIBUTOS LOCALES</vt:lpstr>
      <vt:lpstr> “MOONSEA S.A. S/ QUEJA POR RECURSO EXTRAORDINARIO DENEGADO EN GCBA C/ MOONSEA S.A. S / EJ. FISC.-ING. BRUTO”. Corte Suprema de Justicia de la Nación (12/11/2020)</vt:lpstr>
      <vt:lpstr>“MOONSEA S.A. S/ QUEJA POR RECURSO EXTRAORDINARIO DENEGADO EN GCBA C/ MOONSEA S.A. S / EJ. FISC.-ING. BRUTO”. Corte Suprema de Justicia de la Nación (12/11/2020)</vt:lpstr>
      <vt:lpstr>“MOONSEA S.A. S/ QUEJA POR RECURSO EXTRAORDINARIO DENEGADO EN GCBA C/ MOONSEA S.A. S / EJ. FISC.-ING. BRUTO”. Corte Suprema de Justicia de la Nación (12/11/2020)</vt:lpstr>
      <vt:lpstr>“MOONSEA S.A. S/ QUEJA POR RECURSO EXTRAORDINARIO DENEGADO EN GCBA C/ MOONSEA S.A. S / EJ. FISC.-ING. BRUTO”. Corte Suprema de Justicia de la Nación (12/11/2020)</vt:lpstr>
      <vt:lpstr>“MOONSEA S.A. S/ QUEJA POR RECURSO EXTRAORDINARIO DENEGADO EN GCBA C/ MOONSEA S.A. S / EJ. FISC.-ING. BRUTO”. Corte Suprema de Justicia de la Nación (12/11/2020)</vt:lpstr>
      <vt:lpstr>“MONTAMAT Y ASOCIADOS S.R.L. C/ PROVINCIA DE NEUQUÉN S/ ACCIÓN PROCESAL ADMINISTRATIVA”. Corte Suprema de Justicia de la Nación (08/10/2020)</vt:lpstr>
      <vt:lpstr>“MONTAMAT Y ASOCIADOS S.R.L. C/ PROVINCIA DE NEUQUÉN S/ ACCIÓN PROCESAL ADMINISTRATIVA”. Corte Suprema de Justicia de la Nación (08/10/2020)</vt:lpstr>
      <vt:lpstr>“MONTAMAT Y ASOCIADOS S.R.L. C/ PROVINCIA DE NEUQUÉN S/ ACCIÓN PROCESAL ADMINISTRATIVA”. Corte Suprema de Justicia de la Nación (08/10/2020)</vt:lpstr>
      <vt:lpstr>“MONTAMAT Y ASOCIADOS S.R.L. C/ PROVINCIA DE NEUQUÉN S/ ACCIÓN PROCESAL ADMINISTRATIVA”. Corte Suprema de Justicia de la Nación (08/10/2020)</vt:lpstr>
      <vt:lpstr>“CASINOS DEL LITORAL S.A. C. MUNICIPALIDAD DE LA CIUDAD DE CORRIENTES S/ AMPARO (CONTENCIOSO)” Superior Tribunal de Justicia de Corrientes (24/08/2020)</vt:lpstr>
      <vt:lpstr>“CASINOS DEL LITORAL S.A. C. MUNICIPALIDAD DE LA CIUDAD DE CORRIENTES S/ AMPARO (CONTENCIOSO)” Superior Tribunal de Justicia de Corrientes (24/08/2020)</vt:lpstr>
      <vt:lpstr>“CASINOS DEL LITORAL S.A. C. MUNICIPALIDAD DE LA CIUDAD DE CORRIENTES S/ AMPARO (CONTENCIOSO)” Superior Tribunal de Justicia de Corrientes (24/08/2020)</vt:lpstr>
      <vt:lpstr>“CASINOS DEL LITORAL S.A. C. MUNICIPALIDAD DE LA CIUDAD DE CORRIENTES S/ AMPARO (CONTENCIOSO)” Superior Tribunal de Justicia de Corrientes (24/08/2020)</vt:lpstr>
      <vt:lpstr>“BANCO DE SERVICIOS FINANCIEROS SAC/ MUNICIPALIDAD DE HURLINGHAM S/PRETENSION ANULATORIA - PREVISION –” Cámara Contencioso Administrativa de San Martin (09/10/2020)</vt:lpstr>
      <vt:lpstr>“BANCO DE SERVICIOS FINANCIEROS SAC/ MUNICIPALIDAD DE HURLINGHAM S/PRETENSION ANULATORIA - PREVISION –” Cámara Contencioso Administrativa de San Martin (09/10/2020)</vt:lpstr>
      <vt:lpstr>“BANCO DE SERVICIOS FINANCIEROS SAC/ MUNICIPALIDAD DE HURLINGHAM S/PRETENSION ANULATORIA - PREVISION –” Cámara Contencioso Administrativa de San Martin (09/10/2020)</vt:lpstr>
      <vt:lpstr>“BANCO DE SERVICIOS FINANCIEROS SAC/ MUNICIPALIDAD DE HURLINGHAM S/PRETENSION ANULATORIA - PREVISION –” Cámara Contencioso Administrativa de San Martin (09/10/2020)</vt:lpstr>
      <vt:lpstr>“BANCO DE SERVICIOS FINANCIEROS SAC/ MUNICIPALIDAD DE HURLINGHAM S/PRETENSION ANULATORIA - PREVISION –” Cámara Contencioso Administrativa de San Martin (09/10/2020)</vt:lpstr>
      <vt:lpstr>MUCHAS GRACIAS POR SU ATENCION….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CICLO DE JURISPRUDENCIA TRIBUTARIA  TRIBUTOS LOCALES</dc:title>
  <dc:creator>Gabriela Figueroa</dc:creator>
  <cp:lastModifiedBy>Gabriela Figueroa</cp:lastModifiedBy>
  <cp:revision>22</cp:revision>
  <dcterms:created xsi:type="dcterms:W3CDTF">2020-11-21T14:17:30Z</dcterms:created>
  <dcterms:modified xsi:type="dcterms:W3CDTF">2020-11-25T11:10:44Z</dcterms:modified>
</cp:coreProperties>
</file>